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94" r:id="rId4"/>
    <p:sldId id="291" r:id="rId5"/>
    <p:sldId id="287" r:id="rId6"/>
    <p:sldId id="295" r:id="rId7"/>
    <p:sldId id="298" r:id="rId8"/>
    <p:sldId id="299" r:id="rId9"/>
    <p:sldId id="300" r:id="rId10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61" autoAdjust="0"/>
  </p:normalViewPr>
  <p:slideViewPr>
    <p:cSldViewPr>
      <p:cViewPr varScale="1">
        <p:scale>
          <a:sx n="88" d="100"/>
          <a:sy n="88" d="100"/>
        </p:scale>
        <p:origin x="317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457200" y="7696200"/>
            <a:ext cx="5637213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fld id="{C07B934D-1BC5-443A-9D4F-5A691E77CE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49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CA3AEE-1517-4A6F-82DB-707D30A99CF9}" type="slidenum">
              <a:rPr lang="en-US"/>
              <a:pPr/>
              <a:t>1</a:t>
            </a:fld>
            <a:endParaRPr 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7696200"/>
            <a:ext cx="5638800" cy="992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8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A2C6B3-86F7-41AA-8F95-7400DD9A994A}" type="slidenum">
              <a:rPr lang="en-US"/>
              <a:pPr/>
              <a:t>2</a:t>
            </a:fld>
            <a:endParaRPr 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7696200"/>
            <a:ext cx="5638800" cy="992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7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A2C6B3-86F7-41AA-8F95-7400DD9A994A}" type="slidenum">
              <a:rPr lang="en-US"/>
              <a:pPr/>
              <a:t>3</a:t>
            </a:fld>
            <a:endParaRPr 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7696200"/>
            <a:ext cx="5638800" cy="992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4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2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8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99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5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88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7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8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2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6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54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281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880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685800" y="6324600"/>
            <a:ext cx="7772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85800" y="6324600"/>
            <a:ext cx="7772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21" y="643096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6477000"/>
            <a:ext cx="31750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971800" y="640080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aseline="0" dirty="0" err="1" smtClean="0">
                <a:solidFill>
                  <a:srgbClr val="898989"/>
                </a:solidFill>
                <a:latin typeface="Calibri" pitchFamily="32" charset="0"/>
                <a:ea typeface="AR PL ShanHeiSun Uni" charset="0"/>
                <a:cs typeface="AR PL ShanHeiSun Uni" charset="0"/>
              </a:rPr>
              <a:t>NanoGrav</a:t>
            </a:r>
            <a:r>
              <a:rPr lang="en-US" sz="1000" baseline="0" dirty="0" smtClean="0">
                <a:solidFill>
                  <a:srgbClr val="898989"/>
                </a:solidFill>
                <a:latin typeface="Calibri" pitchFamily="32" charset="0"/>
                <a:ea typeface="AR PL ShanHeiSun Uni" charset="0"/>
                <a:cs typeface="AR PL ShanHeiSun Uni" charset="0"/>
              </a:rPr>
              <a:t> meeting Feb15</a:t>
            </a:r>
            <a:endParaRPr lang="en-US" sz="1000" dirty="0">
              <a:solidFill>
                <a:srgbClr val="898989"/>
              </a:solidFill>
              <a:latin typeface="Calibri" pitchFamily="32" charset="0"/>
              <a:ea typeface="AR PL ShanHeiSun Uni" charset="0"/>
              <a:cs typeface="AR PL ShanHeiSun Un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4" r:id="rId13"/>
    <p:sldLayoutId id="2147483673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470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/>
              <a:t>Rfi</a:t>
            </a:r>
            <a:r>
              <a:rPr lang="en-US" dirty="0" smtClean="0"/>
              <a:t> at Arecibo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2015  </a:t>
            </a:r>
            <a:r>
              <a:rPr lang="en-US" dirty="0" err="1" smtClean="0"/>
              <a:t>NanoGrav</a:t>
            </a:r>
            <a:r>
              <a:rPr lang="en-US" dirty="0" smtClean="0"/>
              <a:t> meeting</a:t>
            </a:r>
            <a:endParaRPr lang="en-US" dirty="0"/>
          </a:p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Phil </a:t>
            </a:r>
            <a:r>
              <a:rPr lang="en-US" dirty="0" err="1"/>
              <a:t>Perillat</a:t>
            </a:r>
            <a:endParaRPr lang="en-US" dirty="0"/>
          </a:p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Talk Outline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400" dirty="0" err="1" smtClean="0"/>
              <a:t>Lband</a:t>
            </a:r>
            <a:r>
              <a:rPr lang="en-US" sz="2400" dirty="0" smtClean="0"/>
              <a:t> </a:t>
            </a:r>
            <a:r>
              <a:rPr lang="en-US" sz="2400" dirty="0" err="1" smtClean="0"/>
              <a:t>rfi</a:t>
            </a:r>
            <a:endParaRPr lang="en-US" sz="2400" dirty="0" smtClean="0"/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1800" dirty="0" smtClean="0"/>
              <a:t>Radars old and </a:t>
            </a:r>
            <a:r>
              <a:rPr lang="en-US" sz="1800" dirty="0" smtClean="0"/>
              <a:t>new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1800" dirty="0" err="1" smtClean="0"/>
              <a:t>zaplists</a:t>
            </a:r>
            <a:endParaRPr lang="en-US" sz="1800" dirty="0" smtClean="0"/>
          </a:p>
          <a:p>
            <a:pPr marL="400050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400" dirty="0" err="1" smtClean="0"/>
              <a:t>Sband</a:t>
            </a:r>
            <a:r>
              <a:rPr lang="en-US" sz="2400" dirty="0" smtClean="0"/>
              <a:t> </a:t>
            </a:r>
            <a:r>
              <a:rPr lang="en-US" sz="2400" dirty="0" err="1" smtClean="0"/>
              <a:t>rfi</a:t>
            </a:r>
            <a:endParaRPr lang="en-US" sz="2400" dirty="0" smtClean="0"/>
          </a:p>
          <a:p>
            <a:pPr marL="800100" lvl="1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000" dirty="0" smtClean="0"/>
              <a:t>Evolution of </a:t>
            </a:r>
            <a:r>
              <a:rPr lang="en-US" sz="2000" dirty="0" err="1" smtClean="0"/>
              <a:t>rfi</a:t>
            </a:r>
            <a:r>
              <a:rPr lang="en-US" sz="2000" dirty="0" smtClean="0"/>
              <a:t> over time.</a:t>
            </a:r>
            <a:endParaRPr lang="en-US" sz="2000" dirty="0" smtClean="0"/>
          </a:p>
          <a:p>
            <a:pPr marL="57150" indent="0">
              <a:lnSpc>
                <a:spcPct val="80000"/>
              </a:lnSpc>
              <a:spcBef>
                <a:spcPts val="5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sz="2400" dirty="0" smtClean="0"/>
          </a:p>
          <a:p>
            <a:pPr marL="57150" indent="0">
              <a:lnSpc>
                <a:spcPct val="80000"/>
              </a:lnSpc>
              <a:spcBef>
                <a:spcPts val="5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sz="2400" dirty="0"/>
          </a:p>
          <a:p>
            <a:pPr marL="608013" indent="-608013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400" dirty="0" smtClean="0"/>
              <a:t>Talk online at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ClrTx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1800" dirty="0"/>
              <a:t> </a:t>
            </a:r>
            <a:r>
              <a:rPr lang="en-US" sz="1800" dirty="0" smtClean="0"/>
              <a:t>          </a:t>
            </a:r>
            <a:r>
              <a:rPr lang="en-US" sz="2000" dirty="0"/>
              <a:t>http://www.naic.edu/~phil/talks/talks.html  </a:t>
            </a:r>
            <a:r>
              <a:rPr lang="en-US" sz="2000" dirty="0" smtClean="0">
                <a:latin typeface="Wingdings" charset="2"/>
              </a:rPr>
              <a:t></a:t>
            </a:r>
            <a:r>
              <a:rPr lang="en-US" sz="2000" dirty="0" smtClean="0"/>
              <a:t>feb15 </a:t>
            </a:r>
            <a:r>
              <a:rPr lang="en-US" sz="2000" dirty="0" err="1" smtClean="0"/>
              <a:t>nanograv</a:t>
            </a:r>
            <a:endParaRPr lang="en-US" sz="2000" dirty="0" smtClean="0"/>
          </a:p>
          <a:p>
            <a:pPr marL="608013" indent="-608013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sz="2000" dirty="0"/>
          </a:p>
          <a:p>
            <a:pPr marL="608013" indent="-608013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400" dirty="0" smtClean="0"/>
              <a:t>AO </a:t>
            </a:r>
            <a:r>
              <a:rPr lang="en-US" sz="2400" dirty="0" err="1" smtClean="0"/>
              <a:t>rfi</a:t>
            </a:r>
            <a:r>
              <a:rPr lang="en-US" sz="2400" dirty="0" smtClean="0"/>
              <a:t> info:</a:t>
            </a:r>
          </a:p>
          <a:p>
            <a:pPr marL="608013" indent="-608013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400" dirty="0"/>
              <a:t>	</a:t>
            </a:r>
            <a:r>
              <a:rPr lang="en-US" sz="2000" dirty="0" smtClean="0"/>
              <a:t>http://www.naic.edu/~phil/rfi/rfi.html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/>
              <a:t>Lband</a:t>
            </a:r>
            <a:r>
              <a:rPr lang="en-US" dirty="0" smtClean="0"/>
              <a:t> radars seen by AO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828183"/>
              </p:ext>
            </p:extLst>
          </p:nvPr>
        </p:nvGraphicFramePr>
        <p:xfrm>
          <a:off x="1295400" y="1390102"/>
          <a:ext cx="67818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38862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Radar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</a:t>
                      </a:r>
                      <a:endParaRPr lang="en-US" dirty="0"/>
                    </a:p>
                  </a:txBody>
                  <a:tcPr/>
                </a:tc>
              </a:tr>
              <a:tr h="466029">
                <a:tc>
                  <a:txBody>
                    <a:bodyPr/>
                    <a:lstStyle/>
                    <a:p>
                      <a:r>
                        <a:rPr lang="en-US" dirty="0" smtClean="0"/>
                        <a:t>FAA</a:t>
                      </a:r>
                      <a:r>
                        <a:rPr lang="en-US" baseline="0" dirty="0" smtClean="0"/>
                        <a:t> radar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1330,1350 – no blanking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New: 4 </a:t>
                      </a:r>
                      <a:r>
                        <a:rPr lang="en-US" baseline="0" dirty="0" smtClean="0"/>
                        <a:t>freq.</a:t>
                      </a:r>
                    </a:p>
                    <a:p>
                      <a:r>
                        <a:rPr lang="en-US" baseline="0" dirty="0" smtClean="0"/>
                        <a:t> blanks 4 </a:t>
                      </a:r>
                      <a:r>
                        <a:rPr lang="en-US" baseline="0" dirty="0" err="1" smtClean="0"/>
                        <a:t>degs</a:t>
                      </a:r>
                      <a:r>
                        <a:rPr lang="en-US" baseline="0" dirty="0" smtClean="0"/>
                        <a:t> in AO direction</a:t>
                      </a:r>
                      <a:endParaRPr lang="en-US" dirty="0"/>
                    </a:p>
                  </a:txBody>
                  <a:tcPr/>
                </a:tc>
              </a:tr>
              <a:tr h="795142">
                <a:tc>
                  <a:txBody>
                    <a:bodyPr/>
                    <a:lstStyle/>
                    <a:p>
                      <a:r>
                        <a:rPr lang="en-US" dirty="0" smtClean="0"/>
                        <a:t>Punta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Borinquen</a:t>
                      </a:r>
                      <a:r>
                        <a:rPr lang="en-US" baseline="0" dirty="0" smtClean="0"/>
                        <a:t> radar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Old</a:t>
                      </a:r>
                      <a:r>
                        <a:rPr lang="en-US" baseline="0" dirty="0" smtClean="0"/>
                        <a:t> : 1270 or 1290</a:t>
                      </a:r>
                    </a:p>
                    <a:p>
                      <a:r>
                        <a:rPr lang="en-US" baseline="0" dirty="0" smtClean="0"/>
                        <a:t>New: 4 </a:t>
                      </a:r>
                      <a:r>
                        <a:rPr lang="en-US" baseline="0" dirty="0" err="1" smtClean="0"/>
                        <a:t>Freq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Blanks 4 </a:t>
                      </a:r>
                      <a:r>
                        <a:rPr lang="en-US" baseline="0" dirty="0" err="1" smtClean="0"/>
                        <a:t>degs</a:t>
                      </a:r>
                      <a:r>
                        <a:rPr lang="en-US" baseline="0" dirty="0" smtClean="0"/>
                        <a:t> in AO direction</a:t>
                      </a:r>
                      <a:endParaRPr lang="en-US" dirty="0"/>
                    </a:p>
                  </a:txBody>
                  <a:tcPr/>
                </a:tc>
              </a:tr>
              <a:tr h="466029">
                <a:tc>
                  <a:txBody>
                    <a:bodyPr/>
                    <a:lstStyle/>
                    <a:p>
                      <a:r>
                        <a:rPr lang="en-US" dirty="0" smtClean="0"/>
                        <a:t>Punta</a:t>
                      </a:r>
                      <a:r>
                        <a:rPr lang="en-US" baseline="0" dirty="0" smtClean="0"/>
                        <a:t> Salinas radar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r>
                        <a:rPr lang="en-US" baseline="0" dirty="0" smtClean="0"/>
                        <a:t> agile radar</a:t>
                      </a:r>
                    </a:p>
                    <a:p>
                      <a:r>
                        <a:rPr lang="en-US" baseline="0" dirty="0" smtClean="0"/>
                        <a:t>18 </a:t>
                      </a:r>
                      <a:r>
                        <a:rPr lang="en-US" baseline="0" dirty="0" err="1" smtClean="0"/>
                        <a:t>freq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Max. 4 </a:t>
                      </a:r>
                      <a:r>
                        <a:rPr lang="en-US" baseline="0" dirty="0" err="1" smtClean="0"/>
                        <a:t>freq</a:t>
                      </a:r>
                      <a:r>
                        <a:rPr lang="en-US" baseline="0" dirty="0" smtClean="0"/>
                        <a:t> In </a:t>
                      </a:r>
                      <a:r>
                        <a:rPr lang="en-US" baseline="0" dirty="0" err="1" smtClean="0"/>
                        <a:t>ModeA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blanks 22 </a:t>
                      </a:r>
                      <a:r>
                        <a:rPr lang="en-US" baseline="0" dirty="0" err="1" smtClean="0"/>
                        <a:t>deg</a:t>
                      </a:r>
                      <a:r>
                        <a:rPr lang="en-US" baseline="0" dirty="0" smtClean="0"/>
                        <a:t> in AO direction</a:t>
                      </a:r>
                      <a:endParaRPr lang="en-US" dirty="0"/>
                    </a:p>
                  </a:txBody>
                  <a:tcPr/>
                </a:tc>
              </a:tr>
              <a:tr h="466029">
                <a:tc>
                  <a:txBody>
                    <a:bodyPr/>
                    <a:lstStyle/>
                    <a:p>
                      <a:r>
                        <a:rPr lang="en-US" dirty="0" smtClean="0"/>
                        <a:t>Aerostat</a:t>
                      </a:r>
                      <a:r>
                        <a:rPr lang="en-US" baseline="0" dirty="0" smtClean="0"/>
                        <a:t> radar balloon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1246,1261</a:t>
                      </a:r>
                    </a:p>
                    <a:p>
                      <a:r>
                        <a:rPr lang="en-US" baseline="0" dirty="0" smtClean="0"/>
                        <a:t> line </a:t>
                      </a:r>
                      <a:r>
                        <a:rPr lang="en-US" baseline="0" dirty="0" smtClean="0"/>
                        <a:t>of site to </a:t>
                      </a:r>
                      <a:r>
                        <a:rPr lang="en-US" baseline="0" dirty="0" smtClean="0"/>
                        <a:t>dish makes it extremely strong. They blank +/-21 degrees in  AO  direction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93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770813" cy="1141413"/>
          </a:xfrm>
        </p:spPr>
        <p:txBody>
          <a:bodyPr/>
          <a:lstStyle/>
          <a:p>
            <a:r>
              <a:rPr lang="en-US" dirty="0" smtClean="0"/>
              <a:t>Radar changes/problems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The FAA and </a:t>
            </a:r>
            <a:r>
              <a:rPr lang="en-US" sz="2400" dirty="0" err="1" smtClean="0"/>
              <a:t>PuntaBorinqen</a:t>
            </a:r>
            <a:r>
              <a:rPr lang="en-US" sz="2400" dirty="0" smtClean="0"/>
              <a:t> radars were replaced by </a:t>
            </a:r>
            <a:r>
              <a:rPr lang="en-US" sz="2000" dirty="0" smtClean="0"/>
              <a:t>CARSR (Common Air Route Surveillance Radar)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Punta </a:t>
            </a:r>
            <a:r>
              <a:rPr lang="en-US" sz="2000" dirty="0" err="1" smtClean="0"/>
              <a:t>Borinquen</a:t>
            </a:r>
            <a:r>
              <a:rPr lang="en-US" sz="2000" dirty="0" smtClean="0"/>
              <a:t> upgraded: </a:t>
            </a:r>
            <a:r>
              <a:rPr lang="en-US" sz="2000" dirty="0"/>
              <a:t>A</a:t>
            </a:r>
            <a:r>
              <a:rPr lang="en-US" sz="2000" dirty="0" smtClean="0"/>
              <a:t>pr 2013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FAA upgraded: </a:t>
            </a:r>
            <a:r>
              <a:rPr lang="en-US" sz="2000" dirty="0" smtClean="0"/>
              <a:t>Aug </a:t>
            </a:r>
            <a:r>
              <a:rPr lang="en-US" sz="2000" dirty="0" smtClean="0"/>
              <a:t>2013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Run by FAA but only used by DOD,DHS.</a:t>
            </a:r>
            <a:endParaRPr lang="en-US" sz="20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They </a:t>
            </a:r>
            <a:r>
              <a:rPr lang="en-US" sz="2000" dirty="0" smtClean="0"/>
              <a:t>are blanking the radars +/- 2 degrees toward </a:t>
            </a:r>
            <a:r>
              <a:rPr lang="en-US" sz="2000" dirty="0" smtClean="0"/>
              <a:t>AO. Memo: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 smtClean="0"/>
              <a:t>Aerostat radar was off the air Dec 2011 to Aug 2014 ( the support cable broke, balloon crashed)..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We have an MOU with </a:t>
            </a:r>
            <a:r>
              <a:rPr lang="en-US" sz="2000" dirty="0" err="1" smtClean="0"/>
              <a:t>punta</a:t>
            </a:r>
            <a:r>
              <a:rPr lang="en-US" sz="2000" dirty="0" smtClean="0"/>
              <a:t> Salinas. They will only use 4 </a:t>
            </a:r>
            <a:r>
              <a:rPr lang="en-US" sz="2000" dirty="0" err="1" smtClean="0"/>
              <a:t>freq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ModeA</a:t>
            </a:r>
            <a:r>
              <a:rPr lang="en-US" sz="2000" dirty="0" smtClean="0"/>
              <a:t>) when AO uses </a:t>
            </a:r>
            <a:r>
              <a:rPr lang="en-US" sz="2000" dirty="0" err="1" smtClean="0"/>
              <a:t>lband</a:t>
            </a:r>
            <a:r>
              <a:rPr lang="en-US" sz="2000" dirty="0" smtClean="0"/>
              <a:t>. At other time they will use up to 18 channels. For July/Aug 2014 they didn’t do this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344359"/>
              </p:ext>
            </p:extLst>
          </p:nvPr>
        </p:nvGraphicFramePr>
        <p:xfrm>
          <a:off x="1066800" y="1977501"/>
          <a:ext cx="7239000" cy="3066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524000"/>
                <a:gridCol w="1066800"/>
                <a:gridCol w="685800"/>
                <a:gridCol w="1752600"/>
                <a:gridCol w="990600"/>
              </a:tblGrid>
              <a:tr h="756920">
                <a:tc>
                  <a:txBody>
                    <a:bodyPr/>
                    <a:lstStyle/>
                    <a:p>
                      <a:r>
                        <a:rPr lang="en-US" dirty="0" smtClean="0"/>
                        <a:t>Radar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Freq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Bandwd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Duty</a:t>
                      </a:r>
                      <a:r>
                        <a:rPr lang="en-US" baseline="0" dirty="0" smtClean="0"/>
                        <a:t> 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Blanking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Dist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nmi</a:t>
                      </a:r>
                      <a:endParaRPr lang="en-US" dirty="0"/>
                    </a:p>
                  </a:txBody>
                  <a:tcPr/>
                </a:tc>
              </a:tr>
              <a:tr h="389779">
                <a:tc>
                  <a:txBody>
                    <a:bodyPr/>
                    <a:lstStyle/>
                    <a:p>
                      <a:r>
                        <a:rPr lang="en-US" dirty="0" smtClean="0"/>
                        <a:t>Old FAA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1330,1350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CARSR FAA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1252.4,1257.6</a:t>
                      </a:r>
                    </a:p>
                    <a:p>
                      <a:r>
                        <a:rPr lang="en-US" dirty="0" smtClean="0"/>
                        <a:t>1344.4,1349.6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Mhz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chirped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r>
                        <a:rPr lang="en-US" baseline="0" dirty="0" smtClean="0"/>
                        <a:t> (01nov14)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+/-</a:t>
                      </a:r>
                      <a:r>
                        <a:rPr lang="en-US" baseline="0" dirty="0" smtClean="0"/>
                        <a:t>2 </a:t>
                      </a:r>
                      <a:r>
                        <a:rPr lang="en-US" baseline="0" dirty="0" err="1" smtClean="0"/>
                        <a:t>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Old</a:t>
                      </a:r>
                      <a:r>
                        <a:rPr lang="en-US" baseline="0" dirty="0" smtClean="0"/>
                        <a:t> Punta </a:t>
                      </a:r>
                      <a:r>
                        <a:rPr lang="en-US" baseline="0" dirty="0" err="1" smtClean="0"/>
                        <a:t>Borinquen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1270 or 1290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 </a:t>
                      </a:r>
                      <a:r>
                        <a:rPr lang="en-US" dirty="0" err="1" smtClean="0"/>
                        <a:t>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CARSR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PuntaBor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1269.4,1274.6</a:t>
                      </a:r>
                    </a:p>
                    <a:p>
                      <a:r>
                        <a:rPr lang="en-US" dirty="0" smtClean="0"/>
                        <a:t>1327.4,1332.6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Mhz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Chirped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(01oct13)</a:t>
                      </a:r>
                    </a:p>
                    <a:p>
                      <a:r>
                        <a:rPr lang="en-US" dirty="0" smtClean="0"/>
                        <a:t>+/- 2 </a:t>
                      </a:r>
                      <a:r>
                        <a:rPr lang="en-US" dirty="0" err="1" smtClean="0"/>
                        <a:t>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"/>
            <a:ext cx="6629400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Hilltop </a:t>
            </a:r>
            <a:r>
              <a:rPr lang="en-US" dirty="0" err="1" smtClean="0"/>
              <a:t>rfi</a:t>
            </a:r>
            <a:r>
              <a:rPr lang="en-US" dirty="0" smtClean="0"/>
              <a:t> monitoring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1 </a:t>
            </a:r>
            <a:r>
              <a:rPr lang="en-US" sz="2800" dirty="0" smtClean="0"/>
              <a:t>min</a:t>
            </a:r>
            <a:r>
              <a:rPr lang="en-US" sz="2400" dirty="0" smtClean="0"/>
              <a:t>. peak hold spectra.. </a:t>
            </a:r>
            <a:r>
              <a:rPr lang="en-US" sz="2400" dirty="0" smtClean="0"/>
              <a:t>Spectru</a:t>
            </a:r>
            <a:r>
              <a:rPr lang="en-US" sz="2400" dirty="0" smtClean="0"/>
              <a:t>m analyzer on h</a:t>
            </a:r>
            <a:r>
              <a:rPr lang="en-US" sz="2400" dirty="0" smtClean="0"/>
              <a:t>illtop.</a:t>
            </a:r>
            <a:endParaRPr lang="en-US" sz="24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Top: Dec2013: no CARSR, No aerostat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Bottom: Dec:2014 CARSR and aerostat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Dynamic</a:t>
            </a:r>
            <a:r>
              <a:rPr lang="en-US" sz="2400" dirty="0" smtClean="0"/>
              <a:t> spectra July 2014.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Shows</a:t>
            </a:r>
            <a:r>
              <a:rPr lang="en-US" sz="2000" dirty="0" smtClean="0"/>
              <a:t> </a:t>
            </a:r>
            <a:r>
              <a:rPr lang="en-US" sz="2000" dirty="0" err="1" smtClean="0"/>
              <a:t>punta</a:t>
            </a:r>
            <a:r>
              <a:rPr lang="en-US" sz="2000" dirty="0" smtClean="0"/>
              <a:t> Salinas not staying in </a:t>
            </a:r>
            <a:r>
              <a:rPr lang="en-US" sz="2000" dirty="0" err="1" smtClean="0"/>
              <a:t>modeA</a:t>
            </a:r>
            <a:endParaRPr lang="en-US" sz="20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Lasted for </a:t>
            </a:r>
            <a:r>
              <a:rPr lang="en-US" sz="2000" dirty="0" err="1" smtClean="0"/>
              <a:t>july</a:t>
            </a:r>
            <a:r>
              <a:rPr lang="en-US" sz="2000" dirty="0" smtClean="0"/>
              <a:t> and </a:t>
            </a:r>
            <a:r>
              <a:rPr lang="en-US" sz="2000" dirty="0" err="1" smtClean="0"/>
              <a:t>aug</a:t>
            </a:r>
            <a:r>
              <a:rPr lang="en-US" sz="2000" dirty="0" smtClean="0"/>
              <a:t> 2014. they had trouble with their radar.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Dynamic</a:t>
            </a:r>
            <a:r>
              <a:rPr lang="en-US" sz="2400" dirty="0" smtClean="0"/>
              <a:t> spectra Dec 2014.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Shows</a:t>
            </a:r>
            <a:r>
              <a:rPr lang="en-US" sz="2000" dirty="0" smtClean="0"/>
              <a:t> </a:t>
            </a:r>
            <a:r>
              <a:rPr lang="en-US" sz="2000" dirty="0" err="1" smtClean="0"/>
              <a:t>punta</a:t>
            </a:r>
            <a:r>
              <a:rPr lang="en-US" sz="2000" dirty="0" smtClean="0"/>
              <a:t> Salinas going to </a:t>
            </a:r>
            <a:r>
              <a:rPr lang="en-US" sz="2000" dirty="0" err="1" smtClean="0"/>
              <a:t>modeA</a:t>
            </a:r>
            <a:r>
              <a:rPr lang="en-US" sz="2000" dirty="0" smtClean="0"/>
              <a:t> (when </a:t>
            </a:r>
            <a:r>
              <a:rPr lang="en-US" sz="2000" dirty="0" err="1" smtClean="0"/>
              <a:t>ao</a:t>
            </a:r>
            <a:r>
              <a:rPr lang="en-US" sz="2000" dirty="0" smtClean="0"/>
              <a:t> is using </a:t>
            </a:r>
            <a:r>
              <a:rPr lang="en-US" sz="2000" dirty="0" err="1" smtClean="0"/>
              <a:t>lband</a:t>
            </a:r>
            <a:r>
              <a:rPr lang="en-US" sz="2000" dirty="0" smtClean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0156"/>
            <a:ext cx="7240588" cy="647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"/>
            <a:ext cx="7162800" cy="647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6839"/>
            <a:ext cx="7162800" cy="649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Pulsar search </a:t>
            </a:r>
            <a:r>
              <a:rPr lang="en-US" dirty="0" err="1" smtClean="0"/>
              <a:t>zaplists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831" y="1981200"/>
            <a:ext cx="7770813" cy="411321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Vicki and Patrick provided me with the </a:t>
            </a:r>
            <a:r>
              <a:rPr lang="en-US" sz="2400" dirty="0" err="1" smtClean="0"/>
              <a:t>zaplists</a:t>
            </a:r>
            <a:r>
              <a:rPr lang="en-US" sz="2400" dirty="0" smtClean="0"/>
              <a:t> from the </a:t>
            </a:r>
            <a:r>
              <a:rPr lang="en-US" sz="2400" dirty="0" err="1" smtClean="0"/>
              <a:t>palfa</a:t>
            </a:r>
            <a:r>
              <a:rPr lang="en-US" sz="2400" dirty="0" smtClean="0"/>
              <a:t> search. The lists  count the number of times interfering periodicities appear in the pulsar search analysis (by day).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I modelled the periods that the various radars should create and then overlaid them on plots of the </a:t>
            </a:r>
            <a:r>
              <a:rPr lang="en-US" sz="2400" dirty="0" err="1" smtClean="0"/>
              <a:t>zaplists</a:t>
            </a:r>
            <a:r>
              <a:rPr lang="en-US" sz="24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The first set shows 2011 (before the CARSR)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set is </a:t>
            </a:r>
            <a:r>
              <a:rPr lang="en-US" sz="2400" dirty="0" err="1" smtClean="0"/>
              <a:t>jan-jun</a:t>
            </a:r>
            <a:r>
              <a:rPr lang="en-US" sz="2400" dirty="0" smtClean="0"/>
              <a:t> 2014 (with the CARSR</a:t>
            </a:r>
            <a:r>
              <a:rPr lang="en-US" sz="2400" dirty="0" smtClean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Note: The </a:t>
            </a:r>
            <a:r>
              <a:rPr lang="en-US" sz="2400" dirty="0" err="1" smtClean="0"/>
              <a:t>zaplists</a:t>
            </a:r>
            <a:r>
              <a:rPr lang="en-US" sz="2400" dirty="0" smtClean="0"/>
              <a:t> also helped us find a problem in the bias monitoring of </a:t>
            </a:r>
            <a:r>
              <a:rPr lang="en-US" sz="2400" dirty="0" err="1" smtClean="0"/>
              <a:t>alfa</a:t>
            </a:r>
            <a:r>
              <a:rPr lang="en-US" sz="2400" dirty="0" smtClean="0"/>
              <a:t>. It was generating 20ms periods.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845"/>
            <a:ext cx="7323855" cy="647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845"/>
            <a:ext cx="724192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5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Sband</a:t>
            </a:r>
            <a:r>
              <a:rPr lang="en-US" dirty="0"/>
              <a:t> </a:t>
            </a:r>
            <a:r>
              <a:rPr lang="en-US" dirty="0" err="1" smtClean="0"/>
              <a:t>rfi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Sband</a:t>
            </a:r>
            <a:r>
              <a:rPr lang="en-US" dirty="0" smtClean="0"/>
              <a:t> wide receiver covers 1700-3100 </a:t>
            </a:r>
            <a:r>
              <a:rPr lang="en-US" dirty="0" err="1" smtClean="0"/>
              <a:t>Mhz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Rf</a:t>
            </a:r>
            <a:r>
              <a:rPr lang="en-US" dirty="0" smtClean="0"/>
              <a:t> filter bank selects bands: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1700-1880, 2040-2400,2600-3100 </a:t>
            </a:r>
            <a:r>
              <a:rPr lang="en-US" dirty="0" err="1" smtClean="0"/>
              <a:t>Mhz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Sources of </a:t>
            </a:r>
            <a:r>
              <a:rPr lang="en-US" dirty="0" err="1" smtClean="0"/>
              <a:t>Rfi</a:t>
            </a:r>
            <a:r>
              <a:rPr lang="en-US" dirty="0" smtClean="0"/>
              <a:t> in this band: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763818"/>
              </p:ext>
            </p:extLst>
          </p:nvPr>
        </p:nvGraphicFramePr>
        <p:xfrm>
          <a:off x="1219200" y="1981200"/>
          <a:ext cx="64770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/>
                <a:gridCol w="3238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Freq</a:t>
                      </a:r>
                      <a:r>
                        <a:rPr lang="en-US" dirty="0" smtClean="0"/>
                        <a:t>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1710-1755  (mobile)</a:t>
                      </a:r>
                    </a:p>
                    <a:p>
                      <a:r>
                        <a:rPr lang="en-US" dirty="0" smtClean="0"/>
                        <a:t>2110-2155   (base station)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Advanced</a:t>
                      </a:r>
                      <a:r>
                        <a:rPr lang="en-US" baseline="0" dirty="0" smtClean="0"/>
                        <a:t> Wireless Services</a:t>
                      </a:r>
                    </a:p>
                    <a:p>
                      <a:r>
                        <a:rPr lang="en-US" baseline="0" dirty="0" smtClean="0"/>
                        <a:t>(AWS-1)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1850-1910</a:t>
                      </a:r>
                    </a:p>
                    <a:p>
                      <a:r>
                        <a:rPr lang="en-US" dirty="0" smtClean="0"/>
                        <a:t>1930-1990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Broadband</a:t>
                      </a:r>
                      <a:r>
                        <a:rPr lang="en-US" baseline="0" dirty="0" smtClean="0"/>
                        <a:t> PCS</a:t>
                      </a:r>
                    </a:p>
                    <a:p>
                      <a:r>
                        <a:rPr lang="en-US" baseline="0" dirty="0" smtClean="0"/>
                        <a:t>(cell phones)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2305-2320</a:t>
                      </a:r>
                    </a:p>
                    <a:p>
                      <a:r>
                        <a:rPr lang="en-US" dirty="0" smtClean="0"/>
                        <a:t>2345-2360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Wireless</a:t>
                      </a:r>
                      <a:r>
                        <a:rPr lang="en-US" baseline="0" dirty="0" smtClean="0"/>
                        <a:t> Comm. Services (WCS)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2320-2332</a:t>
                      </a:r>
                    </a:p>
                    <a:p>
                      <a:r>
                        <a:rPr lang="en-US" dirty="0" smtClean="0"/>
                        <a:t>2332-2345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Satellite </a:t>
                      </a:r>
                      <a:r>
                        <a:rPr lang="en-US" dirty="0" err="1" smtClean="0"/>
                        <a:t>radio:Sirius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xms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2400-2500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Ism. Unregulated</a:t>
                      </a:r>
                    </a:p>
                    <a:p>
                      <a:r>
                        <a:rPr lang="en-US" dirty="0" err="1" smtClean="0"/>
                        <a:t>Wifi</a:t>
                      </a:r>
                      <a:r>
                        <a:rPr lang="en-US" dirty="0" smtClean="0"/>
                        <a:t>, internet Providers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04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Sband:hilltop</a:t>
            </a:r>
            <a:r>
              <a:rPr lang="en-US" dirty="0" smtClean="0"/>
              <a:t> monitor 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Plots show the average spectra for 1 day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Dec: 2010,2011,2012,2013,2014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dirty="0" smtClean="0"/>
              <a:t>This is only a single day so </a:t>
            </a:r>
            <a:r>
              <a:rPr lang="en-US" dirty="0" err="1" smtClean="0"/>
              <a:t>rfi</a:t>
            </a:r>
            <a:r>
              <a:rPr lang="en-US" dirty="0" smtClean="0"/>
              <a:t> can change.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 more detailed look at AWS plan.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The digital radio (2320-2330) </a:t>
            </a:r>
            <a:r>
              <a:rPr lang="en-US" dirty="0" smtClean="0"/>
              <a:t>shows up stronger in </a:t>
            </a:r>
            <a:r>
              <a:rPr lang="en-US" dirty="0" err="1" smtClean="0"/>
              <a:t>sbw</a:t>
            </a:r>
            <a:r>
              <a:rPr lang="en-US" dirty="0" smtClean="0"/>
              <a:t> than the hilltop monitor data (the monitor looks at the horizon).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60095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524750" cy="4682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"/>
            <a:ext cx="713996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The FAA and </a:t>
            </a:r>
            <a:r>
              <a:rPr lang="en-US" sz="2400" dirty="0" err="1" smtClean="0"/>
              <a:t>PuntaBorinquen</a:t>
            </a:r>
            <a:r>
              <a:rPr lang="en-US" sz="2400" dirty="0" smtClean="0"/>
              <a:t> radars were upgraded to CARSR radars </a:t>
            </a:r>
            <a:r>
              <a:rPr lang="en-US" sz="2400" dirty="0" err="1" smtClean="0"/>
              <a:t>apr-aug</a:t>
            </a:r>
            <a:r>
              <a:rPr lang="en-US" sz="2400" dirty="0" smtClean="0"/>
              <a:t> 2013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Using more frequencies, creating more periodicities, but now blanking toward AO.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err="1" smtClean="0"/>
              <a:t>PuntaSalinas</a:t>
            </a:r>
            <a:r>
              <a:rPr lang="en-US" sz="2400" dirty="0" smtClean="0"/>
              <a:t> radar was not moving to </a:t>
            </a:r>
            <a:r>
              <a:rPr lang="en-US" sz="2400" dirty="0" err="1" smtClean="0"/>
              <a:t>modeA</a:t>
            </a:r>
            <a:r>
              <a:rPr lang="en-US" sz="2400" dirty="0" smtClean="0"/>
              <a:t> while AO used </a:t>
            </a:r>
            <a:r>
              <a:rPr lang="en-US" sz="2400" dirty="0" err="1" smtClean="0"/>
              <a:t>lband</a:t>
            </a:r>
            <a:r>
              <a:rPr lang="en-US" sz="2400" dirty="0" smtClean="0"/>
              <a:t> jul-aug2014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A new commander is being appointed. We need to have a get together</a:t>
            </a:r>
            <a:r>
              <a:rPr lang="en-US" sz="24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The AWS-1 signals get through the </a:t>
            </a:r>
            <a:r>
              <a:rPr lang="en-US" sz="2400" dirty="0" err="1" smtClean="0"/>
              <a:t>sbw</a:t>
            </a:r>
            <a:r>
              <a:rPr lang="en-US" sz="2400" dirty="0" smtClean="0"/>
              <a:t> </a:t>
            </a:r>
            <a:r>
              <a:rPr lang="en-US" sz="2400" dirty="0" err="1" smtClean="0"/>
              <a:t>filterbank</a:t>
            </a:r>
            <a:r>
              <a:rPr lang="en-US" sz="2400" dirty="0" smtClean="0"/>
              <a:t>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Probably causing harmonics/</a:t>
            </a:r>
            <a:r>
              <a:rPr lang="en-US" sz="2000" dirty="0" err="1" smtClean="0"/>
              <a:t>intermods</a:t>
            </a:r>
            <a:r>
              <a:rPr lang="en-US" sz="2000" dirty="0"/>
              <a:t> </a:t>
            </a:r>
            <a:r>
              <a:rPr lang="en-US" sz="2000" dirty="0" smtClean="0"/>
              <a:t>in </a:t>
            </a:r>
            <a:r>
              <a:rPr lang="en-US" sz="2000" dirty="0" err="1" smtClean="0"/>
              <a:t>puppi</a:t>
            </a:r>
            <a:r>
              <a:rPr lang="en-US" dirty="0" smtClean="0"/>
              <a:t>…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1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Theme">
      <a:majorFont>
        <a:latin typeface="Times New Roman"/>
        <a:ea typeface="AR PL ShanHeiSun Uni"/>
        <a:cs typeface="AR PL ShanHeiSun Uni"/>
      </a:majorFont>
      <a:minorFont>
        <a:latin typeface="Times New Roman"/>
        <a:ea typeface="AR PL ShanHeiSun Uni"/>
        <a:cs typeface="AR PL ShanHeiSun Un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7694</TotalTime>
  <Words>684</Words>
  <Application>Microsoft Office PowerPoint</Application>
  <PresentationFormat>On-screen Show (4:3)</PresentationFormat>
  <Paragraphs>134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 PL ShanHeiSun Uni</vt:lpstr>
      <vt:lpstr>Arial</vt:lpstr>
      <vt:lpstr>Calibri</vt:lpstr>
      <vt:lpstr>Times New Roman</vt:lpstr>
      <vt:lpstr>Wingdings</vt:lpstr>
      <vt:lpstr>Office Theme</vt:lpstr>
      <vt:lpstr>Rfi at Arecibo</vt:lpstr>
      <vt:lpstr>Talk Outline</vt:lpstr>
      <vt:lpstr>Lband radars seen by AO</vt:lpstr>
      <vt:lpstr>Radar changes/problems</vt:lpstr>
      <vt:lpstr>Hilltop rfi monitoring </vt:lpstr>
      <vt:lpstr>Pulsar search zaplists</vt:lpstr>
      <vt:lpstr>Sband rfi</vt:lpstr>
      <vt:lpstr>Sband:hilltop monitor  plots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Morrison</dc:creator>
  <cp:lastModifiedBy>phil</cp:lastModifiedBy>
  <cp:revision>192</cp:revision>
  <cp:lastPrinted>1601-01-01T00:00:00Z</cp:lastPrinted>
  <dcterms:created xsi:type="dcterms:W3CDTF">2006-11-06T18:41:16Z</dcterms:created>
  <dcterms:modified xsi:type="dcterms:W3CDTF">2015-02-05T16:30:51Z</dcterms:modified>
</cp:coreProperties>
</file>