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</p:sldMasterIdLst>
  <p:notesMasterIdLst>
    <p:notesMasterId r:id="rId14"/>
  </p:notesMasterIdLst>
  <p:sldIdLst>
    <p:sldId id="256" r:id="rId3"/>
    <p:sldId id="257" r:id="rId4"/>
    <p:sldId id="301" r:id="rId5"/>
    <p:sldId id="304" r:id="rId6"/>
    <p:sldId id="302" r:id="rId7"/>
    <p:sldId id="307" r:id="rId8"/>
    <p:sldId id="308" r:id="rId9"/>
    <p:sldId id="310" r:id="rId10"/>
    <p:sldId id="287" r:id="rId11"/>
    <p:sldId id="311" r:id="rId12"/>
    <p:sldId id="312" r:id="rId1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3261" autoAdjust="0"/>
  </p:normalViewPr>
  <p:slideViewPr>
    <p:cSldViewPr>
      <p:cViewPr varScale="1">
        <p:scale>
          <a:sx n="94" d="100"/>
          <a:sy n="94" d="100"/>
        </p:scale>
        <p:origin x="936" y="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457200" y="7696200"/>
            <a:ext cx="56372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fld id="{C07B934D-1BC5-443A-9D4F-5A691E77C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CA3AEE-1517-4A6F-82DB-707D30A99CF9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5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2C6B3-86F7-41AA-8F95-7400DD9A994A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2C6B3-86F7-41AA-8F95-7400DD9A994A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1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5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8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4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36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9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78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55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13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75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0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8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6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81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88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77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477000"/>
            <a:ext cx="3175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71800" y="64008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aseline="0" dirty="0" smtClean="0">
                <a:solidFill>
                  <a:srgbClr val="898989"/>
                </a:solidFill>
                <a:latin typeface="Calibri" pitchFamily="32" charset="0"/>
                <a:ea typeface="AR PL ShanHeiSun Uni" charset="0"/>
                <a:cs typeface="AR PL ShanHeiSun Uni" charset="0"/>
              </a:rPr>
              <a:t>AOUC committee  30apr15</a:t>
            </a:r>
            <a:endParaRPr lang="en-US" sz="1000" dirty="0">
              <a:solidFill>
                <a:srgbClr val="898989"/>
              </a:solidFill>
              <a:latin typeface="Calibri" pitchFamily="32" charset="0"/>
              <a:ea typeface="AR PL ShanHeiSun Uni" charset="0"/>
              <a:cs typeface="AR PL ShanHeiSun Un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4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1" y="643096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477000"/>
            <a:ext cx="3175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71800" y="64008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dirty="0" err="1" smtClean="0">
                <a:solidFill>
                  <a:srgbClr val="898989"/>
                </a:solidFill>
                <a:latin typeface="Calibri" pitchFamily="32" charset="0"/>
              </a:rPr>
              <a:t>NanoGrav</a:t>
            </a:r>
            <a:r>
              <a:rPr lang="en-US" sz="1000" dirty="0" smtClean="0">
                <a:solidFill>
                  <a:srgbClr val="898989"/>
                </a:solidFill>
                <a:latin typeface="Calibri" pitchFamily="32" charset="0"/>
              </a:rPr>
              <a:t> meeting Feb15</a:t>
            </a:r>
            <a:endParaRPr lang="en-US" sz="1000" dirty="0">
              <a:solidFill>
                <a:srgbClr val="898989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1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RFI issues at AO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2015  AOUC  committee</a:t>
            </a:r>
            <a:endParaRPr lang="en-US" dirty="0"/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Phil </a:t>
            </a:r>
            <a:r>
              <a:rPr lang="en-US" dirty="0" err="1"/>
              <a:t>Perillat</a:t>
            </a:r>
            <a:endParaRPr lang="en-US" dirty="0"/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Radars run </a:t>
            </a:r>
            <a:r>
              <a:rPr lang="en-US" sz="2400" dirty="0" err="1"/>
              <a:t>by:DoD,DHS,FAA</a:t>
            </a:r>
            <a:endParaRPr lang="en-US" sz="2400" dirty="0"/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If better sharing of data, could we reduce the number of radars??? (and save the </a:t>
            </a:r>
            <a:r>
              <a:rPr lang="en-US" sz="2000" dirty="0" err="1" smtClean="0"/>
              <a:t>gov</a:t>
            </a:r>
            <a:r>
              <a:rPr lang="en-US" sz="2000" dirty="0" smtClean="0"/>
              <a:t> $ running so many).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This would require meetings at a higher level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AO blanker: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Looking into feasibility of blanking some of these radars. At first look seems hard.</a:t>
            </a:r>
          </a:p>
          <a:p>
            <a:pPr marL="1714500" lvl="3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CARSR’s  drop 5 </a:t>
            </a:r>
            <a:r>
              <a:rPr lang="en-US" sz="1600" dirty="0" err="1" smtClean="0"/>
              <a:t>ipps</a:t>
            </a:r>
            <a:r>
              <a:rPr lang="en-US" sz="1600" dirty="0" smtClean="0"/>
              <a:t> every about 300 </a:t>
            </a:r>
            <a:r>
              <a:rPr lang="en-US" sz="1600" dirty="0" err="1" smtClean="0"/>
              <a:t>secs</a:t>
            </a:r>
            <a:r>
              <a:rPr lang="en-US" sz="1600" dirty="0" smtClean="0"/>
              <a:t>.</a:t>
            </a:r>
          </a:p>
          <a:p>
            <a:pPr marL="0" indent="0"/>
            <a:endParaRPr 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0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Sband</a:t>
            </a:r>
            <a:r>
              <a:rPr lang="en-US" sz="2800" dirty="0" smtClean="0"/>
              <a:t> </a:t>
            </a:r>
            <a:r>
              <a:rPr lang="en-US" sz="2800" dirty="0" err="1" smtClean="0"/>
              <a:t>rfi</a:t>
            </a:r>
            <a:endParaRPr lang="en-US" sz="28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Get notched filter installed.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46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Talk Outline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err="1" smtClean="0"/>
              <a:t>Lband</a:t>
            </a:r>
            <a:r>
              <a:rPr lang="en-US" sz="2400" dirty="0" smtClean="0"/>
              <a:t> radars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err="1" smtClean="0"/>
              <a:t>Sband</a:t>
            </a:r>
            <a:r>
              <a:rPr lang="en-US" sz="2400" dirty="0" smtClean="0"/>
              <a:t> </a:t>
            </a:r>
            <a:r>
              <a:rPr lang="en-US" sz="2400" dirty="0" err="1" smtClean="0"/>
              <a:t>rfi</a:t>
            </a:r>
            <a:r>
              <a:rPr lang="en-US" sz="2400" dirty="0" smtClean="0"/>
              <a:t> </a:t>
            </a:r>
          </a:p>
          <a:p>
            <a:pPr marL="57150" indent="0">
              <a:lnSpc>
                <a:spcPct val="80000"/>
              </a:lnSpc>
              <a:spcBef>
                <a:spcPts val="5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/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1400" dirty="0" smtClean="0"/>
              <a:t>Online</a:t>
            </a:r>
            <a:r>
              <a:rPr lang="en-US" sz="1400" dirty="0"/>
              <a:t>: http://www.naic.edu/~phil/talks/talks.html  </a:t>
            </a:r>
            <a:r>
              <a:rPr lang="en-US" sz="1400" dirty="0" smtClean="0">
                <a:latin typeface="Wingdings" charset="2"/>
              </a:rPr>
              <a:t></a:t>
            </a:r>
            <a:r>
              <a:rPr lang="en-US" sz="1400" dirty="0" smtClean="0"/>
              <a:t>apr15 </a:t>
            </a:r>
            <a:r>
              <a:rPr lang="en-US" sz="1400" dirty="0" err="1" smtClean="0"/>
              <a:t>aouc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/>
              <a:t>Lband</a:t>
            </a:r>
            <a:r>
              <a:rPr lang="en-US" dirty="0" smtClean="0"/>
              <a:t> radars seen by AO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49432"/>
              </p:ext>
            </p:extLst>
          </p:nvPr>
        </p:nvGraphicFramePr>
        <p:xfrm>
          <a:off x="1295400" y="1390102"/>
          <a:ext cx="6781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886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</a:t>
                      </a:r>
                      <a:endParaRPr lang="en-US" dirty="0"/>
                    </a:p>
                  </a:txBody>
                  <a:tcPr/>
                </a:tc>
              </a:tr>
              <a:tr h="466029">
                <a:tc>
                  <a:txBody>
                    <a:bodyPr/>
                    <a:lstStyle/>
                    <a:p>
                      <a:r>
                        <a:rPr lang="en-US" dirty="0" smtClean="0"/>
                        <a:t>FAA</a:t>
                      </a:r>
                      <a:r>
                        <a:rPr lang="en-US" baseline="0" dirty="0" smtClean="0"/>
                        <a:t> 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1330,1350 – no blanking</a:t>
                      </a:r>
                    </a:p>
                    <a:p>
                      <a:r>
                        <a:rPr lang="en-US" baseline="0" dirty="0" smtClean="0"/>
                        <a:t>New:1252.1258,1344,1350 (CARSR)</a:t>
                      </a:r>
                    </a:p>
                    <a:p>
                      <a:r>
                        <a:rPr lang="en-US" baseline="0" dirty="0" smtClean="0"/>
                        <a:t> blanks 4 </a:t>
                      </a:r>
                      <a:r>
                        <a:rPr lang="en-US" baseline="0" dirty="0" err="1" smtClean="0"/>
                        <a:t>degs</a:t>
                      </a:r>
                      <a:r>
                        <a:rPr lang="en-US" baseline="0" dirty="0" smtClean="0"/>
                        <a:t> in AO direction</a:t>
                      </a:r>
                      <a:endParaRPr lang="en-US" dirty="0"/>
                    </a:p>
                  </a:txBody>
                  <a:tcPr/>
                </a:tc>
              </a:tr>
              <a:tr h="795142">
                <a:tc>
                  <a:txBody>
                    <a:bodyPr/>
                    <a:lstStyle/>
                    <a:p>
                      <a:r>
                        <a:rPr lang="en-US" dirty="0" smtClean="0"/>
                        <a:t>Punta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Borinquen</a:t>
                      </a:r>
                      <a:r>
                        <a:rPr lang="en-US" baseline="0" dirty="0" smtClean="0"/>
                        <a:t> 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: 1270 or 1290</a:t>
                      </a:r>
                    </a:p>
                    <a:p>
                      <a:r>
                        <a:rPr lang="en-US" baseline="0" dirty="0" smtClean="0"/>
                        <a:t>New:1269,1276,1327,1333 (CARSR)</a:t>
                      </a:r>
                    </a:p>
                    <a:p>
                      <a:r>
                        <a:rPr lang="en-US" baseline="0" dirty="0" smtClean="0"/>
                        <a:t>Blanks 4 </a:t>
                      </a:r>
                      <a:r>
                        <a:rPr lang="en-US" baseline="0" dirty="0" err="1" smtClean="0"/>
                        <a:t>degs</a:t>
                      </a:r>
                      <a:r>
                        <a:rPr lang="en-US" baseline="0" dirty="0" smtClean="0"/>
                        <a:t> in AO direction</a:t>
                      </a:r>
                      <a:endParaRPr lang="en-US" dirty="0"/>
                    </a:p>
                  </a:txBody>
                  <a:tcPr/>
                </a:tc>
              </a:tr>
              <a:tr h="466029">
                <a:tc>
                  <a:txBody>
                    <a:bodyPr/>
                    <a:lstStyle/>
                    <a:p>
                      <a:r>
                        <a:rPr lang="en-US" dirty="0" smtClean="0"/>
                        <a:t>Punta</a:t>
                      </a:r>
                      <a:r>
                        <a:rPr lang="en-US" baseline="0" dirty="0" smtClean="0"/>
                        <a:t> Salinas 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r>
                        <a:rPr lang="en-US" baseline="0" dirty="0" smtClean="0"/>
                        <a:t> agile radar</a:t>
                      </a:r>
                    </a:p>
                    <a:p>
                      <a:r>
                        <a:rPr lang="en-US" baseline="0" dirty="0" smtClean="0"/>
                        <a:t>Old:1232,1247,1242,1256 (</a:t>
                      </a:r>
                      <a:r>
                        <a:rPr lang="en-US" baseline="0" dirty="0" err="1" smtClean="0"/>
                        <a:t>ModeA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New:1228,1243,1279,1294</a:t>
                      </a:r>
                    </a:p>
                    <a:p>
                      <a:r>
                        <a:rPr lang="en-US" baseline="0" dirty="0" smtClean="0"/>
                        <a:t>blanks 30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in AO direction</a:t>
                      </a:r>
                      <a:endParaRPr lang="en-US" dirty="0"/>
                    </a:p>
                  </a:txBody>
                  <a:tcPr/>
                </a:tc>
              </a:tr>
              <a:tr h="466029">
                <a:tc>
                  <a:txBody>
                    <a:bodyPr/>
                    <a:lstStyle/>
                    <a:p>
                      <a:r>
                        <a:rPr lang="en-US" dirty="0" smtClean="0"/>
                        <a:t>Aerostat</a:t>
                      </a:r>
                      <a:r>
                        <a:rPr lang="en-US" baseline="0" dirty="0" smtClean="0"/>
                        <a:t> radar balloon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1246,1261</a:t>
                      </a:r>
                    </a:p>
                    <a:p>
                      <a:r>
                        <a:rPr lang="en-US" baseline="0" dirty="0" smtClean="0"/>
                        <a:t> line of site to dish makes it extremely strong. They blank +/-21 degrees in  AO  direction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93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0813" cy="1141413"/>
          </a:xfrm>
        </p:spPr>
        <p:txBody>
          <a:bodyPr/>
          <a:lstStyle/>
          <a:p>
            <a:r>
              <a:rPr lang="en-US" dirty="0" smtClean="0"/>
              <a:t>Radar changes/problems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FAA and </a:t>
            </a:r>
            <a:r>
              <a:rPr lang="en-US" sz="2400" dirty="0" err="1" smtClean="0"/>
              <a:t>PuntaBorinqen</a:t>
            </a:r>
            <a:r>
              <a:rPr lang="en-US" sz="2400" dirty="0" smtClean="0"/>
              <a:t> radars were replaced by </a:t>
            </a:r>
            <a:r>
              <a:rPr lang="en-US" sz="2000" dirty="0" smtClean="0"/>
              <a:t>CARSR (Common Air Route Surveillance Radar)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Punta </a:t>
            </a:r>
            <a:r>
              <a:rPr lang="en-US" sz="2000" dirty="0" err="1" smtClean="0"/>
              <a:t>Borinquen</a:t>
            </a:r>
            <a:r>
              <a:rPr lang="en-US" sz="2000" dirty="0" smtClean="0"/>
              <a:t> upgraded: </a:t>
            </a:r>
            <a:r>
              <a:rPr lang="en-US" sz="2000" dirty="0"/>
              <a:t>A</a:t>
            </a:r>
            <a:r>
              <a:rPr lang="en-US" sz="2000" dirty="0" smtClean="0"/>
              <a:t>pr 2013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FAA upgraded: Aug 2013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Run by FAA but only used by DOD,DHS.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They are blanking the radars +/- 2 degrees toward AO.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We needed a memo </a:t>
            </a:r>
            <a:r>
              <a:rPr lang="en-US" sz="2000" dirty="0" smtClean="0"/>
              <a:t>from </a:t>
            </a:r>
            <a:r>
              <a:rPr lang="en-US" sz="2000" dirty="0" err="1" smtClean="0"/>
              <a:t>DoD,DHS</a:t>
            </a:r>
            <a:r>
              <a:rPr lang="en-US" sz="2000" dirty="0" smtClean="0"/>
              <a:t> to get the </a:t>
            </a:r>
            <a:r>
              <a:rPr lang="en-US" sz="2000" dirty="0" smtClean="0"/>
              <a:t>blanking.</a:t>
            </a: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The Aerostat radar was off the air Dec 2011 to Apr 2014 ( the support cable broke, balloon crashed). It’s now back up.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00348"/>
              </p:ext>
            </p:extLst>
          </p:nvPr>
        </p:nvGraphicFramePr>
        <p:xfrm>
          <a:off x="1104106" y="1981200"/>
          <a:ext cx="7239000" cy="306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066800"/>
                <a:gridCol w="685800"/>
                <a:gridCol w="1752600"/>
                <a:gridCol w="990600"/>
              </a:tblGrid>
              <a:tr h="756920"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Duty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nmi</a:t>
                      </a:r>
                      <a:endParaRPr lang="en-US" dirty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r>
                        <a:rPr lang="en-US" dirty="0" smtClean="0"/>
                        <a:t>Old FAA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1330,1350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CARSR FAA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1252.4,1257.6</a:t>
                      </a:r>
                    </a:p>
                    <a:p>
                      <a:r>
                        <a:rPr lang="en-US" dirty="0" smtClean="0"/>
                        <a:t>1344.4,1349.6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Mhz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chirped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(01nov14)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+/-</a:t>
                      </a:r>
                      <a:r>
                        <a:rPr lang="en-US" baseline="0" dirty="0" smtClean="0"/>
                        <a:t>2 </a:t>
                      </a:r>
                      <a:r>
                        <a:rPr lang="en-US" baseline="0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Punta </a:t>
                      </a:r>
                      <a:r>
                        <a:rPr lang="en-US" baseline="0" dirty="0" err="1" smtClean="0"/>
                        <a:t>Borinquen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1270 or 1290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CARSR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PuntaBor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1269.4,1274.6</a:t>
                      </a:r>
                    </a:p>
                    <a:p>
                      <a:r>
                        <a:rPr lang="en-US" dirty="0" smtClean="0"/>
                        <a:t>1327.4,1332.6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Mhz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Chirped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(01oct13)</a:t>
                      </a:r>
                    </a:p>
                    <a:p>
                      <a:r>
                        <a:rPr lang="en-US" dirty="0" smtClean="0"/>
                        <a:t>+/- 2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662940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Punta Salinas radar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Punta Salinas is a freq. Agile phased array radar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Apr 15 upgrading from 18 to 100 dual </a:t>
            </a:r>
            <a:r>
              <a:rPr lang="en-US" sz="2800" dirty="0" err="1" smtClean="0"/>
              <a:t>freq</a:t>
            </a:r>
            <a:r>
              <a:rPr lang="en-US" sz="2800" dirty="0" smtClean="0"/>
              <a:t> channels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They will no longer </a:t>
            </a:r>
            <a:r>
              <a:rPr lang="en-US" sz="2800" dirty="0" err="1" smtClean="0"/>
              <a:t>xmit</a:t>
            </a:r>
            <a:r>
              <a:rPr lang="en-US" sz="2800" dirty="0" smtClean="0"/>
              <a:t> </a:t>
            </a:r>
            <a:r>
              <a:rPr lang="en-US" sz="2800" dirty="0" err="1" smtClean="0"/>
              <a:t>freq</a:t>
            </a:r>
            <a:r>
              <a:rPr lang="en-US" sz="2800" dirty="0" smtClean="0"/>
              <a:t> close to other radars on the island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MOU: when AO uses </a:t>
            </a:r>
            <a:r>
              <a:rPr lang="en-US" sz="2800" dirty="0" err="1" smtClean="0"/>
              <a:t>lband</a:t>
            </a:r>
            <a:r>
              <a:rPr lang="en-US" sz="2800" dirty="0" smtClean="0"/>
              <a:t>, they use </a:t>
            </a:r>
            <a:r>
              <a:rPr lang="en-US" sz="2800" dirty="0" smtClean="0"/>
              <a:t>2 dual  </a:t>
            </a:r>
            <a:r>
              <a:rPr lang="en-US" sz="2800" dirty="0" err="1" smtClean="0"/>
              <a:t>freq</a:t>
            </a:r>
            <a:r>
              <a:rPr lang="en-US" sz="2800" dirty="0" smtClean="0"/>
              <a:t> channels (called </a:t>
            </a:r>
            <a:r>
              <a:rPr lang="en-US" sz="2800" dirty="0" err="1" smtClean="0"/>
              <a:t>modeA</a:t>
            </a:r>
            <a:r>
              <a:rPr lang="en-US" sz="2800" dirty="0" smtClean="0"/>
              <a:t>).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We’ve had some trouble with this, especially during upgrades.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Hilltop </a:t>
            </a:r>
            <a:r>
              <a:rPr lang="en-US" dirty="0" err="1" smtClean="0"/>
              <a:t>rfi</a:t>
            </a:r>
            <a:r>
              <a:rPr lang="en-US" dirty="0" smtClean="0"/>
              <a:t> </a:t>
            </a:r>
            <a:r>
              <a:rPr lang="en-US" dirty="0" err="1" smtClean="0"/>
              <a:t>monitoring:Lband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1 </a:t>
            </a:r>
            <a:r>
              <a:rPr lang="en-US" sz="2800" dirty="0" smtClean="0"/>
              <a:t>min</a:t>
            </a:r>
            <a:r>
              <a:rPr lang="en-US" sz="2400" dirty="0" smtClean="0"/>
              <a:t>. peak hold spectra.. Spectrum analyzer on hilltop.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Compare radar frequency usage: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Top: 29may09: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Bottom:27apr15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Dynamic spectra shows Punta Salinas in </a:t>
            </a:r>
            <a:r>
              <a:rPr lang="en-US" sz="2800" dirty="0" err="1" smtClean="0"/>
              <a:t>modeA</a:t>
            </a:r>
            <a:endParaRPr lang="en-US" sz="28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Dec 2014</a:t>
            </a:r>
            <a:r>
              <a:rPr lang="en-US" dirty="0" smtClean="0"/>
              <a:t>: mode A when AO uses </a:t>
            </a:r>
            <a:r>
              <a:rPr lang="en-US" dirty="0" err="1" smtClean="0"/>
              <a:t>lband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July 2014: not going to </a:t>
            </a:r>
            <a:r>
              <a:rPr lang="en-US" sz="2400" dirty="0" err="1" smtClean="0"/>
              <a:t>modeA</a:t>
            </a:r>
            <a:endParaRPr lang="en-US" sz="2400" dirty="0"/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Had trouble with their radar. Jul,Aug14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7" y="209366"/>
            <a:ext cx="7240588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2324"/>
            <a:ext cx="7162800" cy="6490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031"/>
            <a:ext cx="7251635" cy="66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searching with radars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31" y="1981200"/>
            <a:ext cx="7770813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Vicki and Patrick provided me with the </a:t>
            </a:r>
            <a:r>
              <a:rPr lang="en-US" sz="2400" dirty="0" err="1" smtClean="0"/>
              <a:t>zaplists</a:t>
            </a:r>
            <a:r>
              <a:rPr lang="en-US" sz="2400" dirty="0" smtClean="0"/>
              <a:t> from the </a:t>
            </a:r>
            <a:r>
              <a:rPr lang="en-US" sz="2400" dirty="0" err="1" smtClean="0"/>
              <a:t>palfa</a:t>
            </a:r>
            <a:r>
              <a:rPr lang="en-US" sz="2400" dirty="0" smtClean="0"/>
              <a:t> search. The lists  count the number of times interfering periodicities appear in the pulsar search analysis (by day).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 modelled the periods that the various radars should create and then overlaid them on plots of the </a:t>
            </a:r>
            <a:r>
              <a:rPr lang="en-US" sz="2400" dirty="0" err="1" smtClean="0"/>
              <a:t>zaplists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first set shows 2011 (before the CARSR)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set is </a:t>
            </a:r>
            <a:r>
              <a:rPr lang="en-US" sz="2400" dirty="0" err="1" smtClean="0"/>
              <a:t>jan-jun</a:t>
            </a:r>
            <a:r>
              <a:rPr lang="en-US" sz="2400" dirty="0" smtClean="0"/>
              <a:t> 2014 (with the CARSR)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Note: The </a:t>
            </a:r>
            <a:r>
              <a:rPr lang="en-US" sz="2400" dirty="0" err="1" smtClean="0"/>
              <a:t>zaplists</a:t>
            </a:r>
            <a:r>
              <a:rPr lang="en-US" sz="2400" dirty="0" smtClean="0"/>
              <a:t> also helped us find a problem in the bias monitoring of </a:t>
            </a:r>
            <a:r>
              <a:rPr lang="en-US" sz="2400" dirty="0" err="1" smtClean="0"/>
              <a:t>alfa</a:t>
            </a:r>
            <a:r>
              <a:rPr lang="en-US" sz="2400" dirty="0" smtClean="0"/>
              <a:t>. It was generating 20ms periods.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3" y="244876"/>
            <a:ext cx="7323855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3" y="228600"/>
            <a:ext cx="724192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93" y="609600"/>
            <a:ext cx="7770813" cy="1141413"/>
          </a:xfrm>
        </p:spPr>
        <p:txBody>
          <a:bodyPr/>
          <a:lstStyle/>
          <a:p>
            <a:r>
              <a:rPr lang="en-US" dirty="0" err="1" smtClean="0"/>
              <a:t>Sband</a:t>
            </a:r>
            <a:r>
              <a:rPr lang="en-US" dirty="0" smtClean="0"/>
              <a:t> </a:t>
            </a:r>
            <a:r>
              <a:rPr lang="en-US" dirty="0" err="1" smtClean="0"/>
              <a:t>rfi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Hilltop </a:t>
            </a:r>
            <a:r>
              <a:rPr lang="en-US" dirty="0" err="1" smtClean="0"/>
              <a:t>plots:average</a:t>
            </a:r>
            <a:r>
              <a:rPr lang="en-US" dirty="0" smtClean="0"/>
              <a:t> </a:t>
            </a:r>
            <a:r>
              <a:rPr lang="en-US" dirty="0" smtClean="0"/>
              <a:t>spectra for 1 day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2010,2011,2012,2013,2015</a:t>
            </a:r>
            <a:endParaRPr lang="en-US" dirty="0" smtClean="0"/>
          </a:p>
          <a:p>
            <a:pPr marL="1257300" lvl="2" indent="-457200">
              <a:buFont typeface="Arial" pitchFamily="34" charset="0"/>
              <a:buChar char="•"/>
            </a:pPr>
            <a:r>
              <a:rPr lang="en-US" dirty="0" smtClean="0"/>
              <a:t>This is only a single day so </a:t>
            </a:r>
            <a:r>
              <a:rPr lang="en-US" dirty="0" err="1" smtClean="0"/>
              <a:t>rfi</a:t>
            </a:r>
            <a:r>
              <a:rPr lang="en-US" dirty="0" smtClean="0"/>
              <a:t> can change.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 more detailed look at AWS plan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2110-2155 </a:t>
            </a:r>
            <a:r>
              <a:rPr lang="en-US" dirty="0" err="1" smtClean="0"/>
              <a:t>Mhz</a:t>
            </a:r>
            <a:r>
              <a:rPr lang="en-US" dirty="0" smtClean="0"/>
              <a:t> notched filter on order.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err="1" smtClean="0"/>
              <a:t>Sbw</a:t>
            </a:r>
            <a:r>
              <a:rPr lang="en-US" dirty="0" smtClean="0"/>
              <a:t> band showing AWS and </a:t>
            </a:r>
            <a:r>
              <a:rPr lang="en-US" dirty="0" err="1" smtClean="0"/>
              <a:t>intermods</a:t>
            </a:r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err="1" smtClean="0"/>
              <a:t>Sbw</a:t>
            </a:r>
            <a:r>
              <a:rPr lang="en-US" dirty="0" smtClean="0"/>
              <a:t> band with projected filter </a:t>
            </a:r>
            <a:r>
              <a:rPr lang="en-US" dirty="0" err="1" smtClean="0"/>
              <a:t>overlayed</a:t>
            </a:r>
            <a:endParaRPr lang="en-US" dirty="0" smtClean="0"/>
          </a:p>
          <a:p>
            <a:pPr marL="1257300" lvl="2" indent="-457200">
              <a:buFont typeface="Arial" pitchFamily="34" charset="0"/>
              <a:buChar char="•"/>
            </a:pPr>
            <a:r>
              <a:rPr lang="en-US" dirty="0" smtClean="0"/>
              <a:t>Should receive filter in a week or two.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7500"/>
            <a:ext cx="760095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1" y="1626964"/>
            <a:ext cx="7524750" cy="4682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5" y="199505"/>
            <a:ext cx="7307139" cy="647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1" y="256309"/>
            <a:ext cx="7251134" cy="647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0" y="228600"/>
            <a:ext cx="7410091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lband</a:t>
            </a:r>
            <a:r>
              <a:rPr lang="en-US" sz="2800" dirty="0" smtClean="0"/>
              <a:t> radars</a:t>
            </a:r>
            <a:r>
              <a:rPr lang="en-US" dirty="0"/>
              <a:t> </a:t>
            </a:r>
            <a:r>
              <a:rPr lang="en-US" sz="2400" dirty="0" smtClean="0"/>
              <a:t>ideas</a:t>
            </a:r>
            <a:r>
              <a:rPr lang="en-US" dirty="0"/>
              <a:t> </a:t>
            </a:r>
            <a:r>
              <a:rPr lang="en-US" sz="2800" dirty="0" smtClean="0"/>
              <a:t>to explore</a:t>
            </a:r>
            <a:r>
              <a:rPr lang="en-US" dirty="0"/>
              <a:t> </a:t>
            </a:r>
            <a:r>
              <a:rPr lang="en-US" sz="2800" dirty="0" smtClean="0"/>
              <a:t>with radar owners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Don’t ignore AO agreements during upgrades/repairs.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Officially contact AO ahead of upgrades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Punta Salinas. If they can’t go to </a:t>
            </a:r>
            <a:r>
              <a:rPr lang="en-US" sz="2000" dirty="0" err="1" smtClean="0"/>
              <a:t>modeA</a:t>
            </a:r>
            <a:r>
              <a:rPr lang="en-US" sz="2000" dirty="0" smtClean="0"/>
              <a:t>  for any   reason, could they shutdown for that period?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Radars run </a:t>
            </a:r>
            <a:r>
              <a:rPr lang="en-US" sz="2400" dirty="0" err="1" smtClean="0"/>
              <a:t>by:DoD,DHS,FAA</a:t>
            </a:r>
            <a:endParaRPr lang="en-US" sz="2400" dirty="0" smtClean="0"/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Each with a different mission. Need more sharing of data between them. They interfere with us and with each other.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When Punta Salinas and FAA point at each other, they are blinded. If one would blank, the other could distribute the data. But they don’t….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Times New Roman"/>
        <a:ea typeface="AR PL ShanHeiSun Uni"/>
        <a:cs typeface="AR PL ShanHeiSun Uni"/>
      </a:majorFont>
      <a:minorFont>
        <a:latin typeface="Times New Roman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Times New Roman"/>
        <a:ea typeface="AR PL ShanHeiSun Uni"/>
        <a:cs typeface="AR PL ShanHeiSun Uni"/>
      </a:majorFont>
      <a:minorFont>
        <a:latin typeface="Times New Roman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8884</TotalTime>
  <Words>717</Words>
  <Application>Microsoft Office PowerPoint</Application>
  <PresentationFormat>On-screen Show (4:3)</PresentationFormat>
  <Paragraphs>126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 PL ShanHeiSun Uni</vt:lpstr>
      <vt:lpstr>Arial</vt:lpstr>
      <vt:lpstr>Calibri</vt:lpstr>
      <vt:lpstr>Times New Roman</vt:lpstr>
      <vt:lpstr>Wingdings</vt:lpstr>
      <vt:lpstr>Office Theme</vt:lpstr>
      <vt:lpstr>1_Office Theme</vt:lpstr>
      <vt:lpstr>RFI issues at AO</vt:lpstr>
      <vt:lpstr>Talk Outline</vt:lpstr>
      <vt:lpstr>Lband radars seen by AO</vt:lpstr>
      <vt:lpstr>Radar changes/problems</vt:lpstr>
      <vt:lpstr>Punta Salinas radar</vt:lpstr>
      <vt:lpstr>Hilltop rfi monitoring:Lband</vt:lpstr>
      <vt:lpstr>Pulsar searching with radars</vt:lpstr>
      <vt:lpstr>Sband rfi</vt:lpstr>
      <vt:lpstr>Summary 1</vt:lpstr>
      <vt:lpstr>Summary 2</vt:lpstr>
      <vt:lpstr>Summary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Morrison</dc:creator>
  <cp:lastModifiedBy>phil</cp:lastModifiedBy>
  <cp:revision>186</cp:revision>
  <cp:lastPrinted>1601-01-01T00:00:00Z</cp:lastPrinted>
  <dcterms:created xsi:type="dcterms:W3CDTF">2006-11-06T18:41:16Z</dcterms:created>
  <dcterms:modified xsi:type="dcterms:W3CDTF">2015-04-29T22:10:30Z</dcterms:modified>
</cp:coreProperties>
</file>