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3"/>
  </p:notesMasterIdLst>
  <p:sldIdLst>
    <p:sldId id="256" r:id="rId3"/>
    <p:sldId id="257" r:id="rId4"/>
    <p:sldId id="258" r:id="rId5"/>
    <p:sldId id="274" r:id="rId6"/>
    <p:sldId id="259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73" r:id="rId20"/>
    <p:sldId id="287" r:id="rId21"/>
    <p:sldId id="288" r:id="rId22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45" y="-6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457200" y="7696200"/>
            <a:ext cx="5637213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" charset="0"/>
              </a:defRPr>
            </a:lvl1pPr>
          </a:lstStyle>
          <a:p>
            <a:fld id="{C07B934D-1BC5-443A-9D4F-5A691E77CE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49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CA3AEE-1517-4A6F-82DB-707D30A99CF9}" type="slidenum">
              <a:rPr lang="en-US"/>
              <a:pPr/>
              <a:t>1</a:t>
            </a:fld>
            <a:endParaRPr lang="en-US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7200" y="7696200"/>
            <a:ext cx="5638800" cy="9921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A2C6B3-86F7-41AA-8F95-7400DD9A994A}" type="slidenum">
              <a:rPr lang="en-US"/>
              <a:pPr/>
              <a:t>2</a:t>
            </a:fld>
            <a:endParaRPr lang="en-US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7200" y="7696200"/>
            <a:ext cx="5638800" cy="9921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2F5106-FA5B-454E-B17A-0AE5B8B25E48}" type="slidenum">
              <a:rPr lang="en-US"/>
              <a:pPr/>
              <a:t>3</a:t>
            </a:fld>
            <a:endParaRPr lang="en-US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7200" y="7696200"/>
            <a:ext cx="5638800" cy="990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A8A24C-212F-40CA-B6C0-7BA907804265}" type="slidenum">
              <a:rPr lang="en-US"/>
              <a:pPr/>
              <a:t>5</a:t>
            </a:fld>
            <a:endParaRPr lang="en-US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09600" y="46482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07B934D-1BC5-443A-9D4F-5A691E77CE7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69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F5E5F7-00E7-420D-8D79-5D1751066586}" type="slidenum">
              <a:rPr lang="en-US"/>
              <a:pPr/>
              <a:t>18</a:t>
            </a:fld>
            <a:endParaRPr lang="en-US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7200" y="7696200"/>
            <a:ext cx="5638800" cy="9921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2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80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99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54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7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AAFFC22-2740-4EA8-BADD-7B7275360D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92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4ACF5FB-C9D5-4C7C-9565-9A1CEF4E35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23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0A073A-44F2-49DB-929E-2203BA4D8D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56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A7E50DC-6ADD-4CF4-BAF0-85F1DC0785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08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F73828-5CA2-4673-A386-FB9A68805B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38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080B24-09FB-4556-89E0-855C035AAC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57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6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7E4D59-3097-4880-ADC9-79351D7583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097877-3AF3-478B-B6B2-64BB873864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87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EEF1B46-6EA7-497C-8646-096197546D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E6071E4-CD6E-4A39-8F46-F60D31E64E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53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BE40DD-7255-4829-BF3F-F92AC87184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17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4836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22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69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4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54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2810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688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685800" y="6324600"/>
            <a:ext cx="7772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85800" y="6324600"/>
            <a:ext cx="7772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477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00" y="6477000"/>
            <a:ext cx="317500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971800" y="640080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>
                <a:solidFill>
                  <a:srgbClr val="898989"/>
                </a:solidFill>
                <a:latin typeface="Calibri" pitchFamily="32" charset="0"/>
                <a:ea typeface="AR PL ShanHeiSun Uni" charset="0"/>
                <a:cs typeface="AR PL ShanHeiSun Uni" charset="0"/>
              </a:rPr>
              <a:t>NAIC AOUC Meeting – April 25-26,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  <p:sldLayoutId id="2147483673" r:id="rId13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fld id="{8CA2F9DB-C441-4304-A5D0-52CCD1C5564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hanHeiSun Uni" charset="0"/>
          <a:cs typeface="AR PL ShanHeiSun Uni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hanHeiSun Uni" charset="0"/>
          <a:cs typeface="AR PL ShanHeiSun Uni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hanHeiSun Uni" charset="0"/>
          <a:cs typeface="AR PL ShanHeiSun Uni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hanHeiSun Uni" charset="0"/>
          <a:cs typeface="AR PL ShanHeiSun Un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hanHeiSun Uni" charset="0"/>
          <a:cs typeface="AR PL ShanHeiSun Un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hanHeiSun Uni" charset="0"/>
          <a:cs typeface="AR PL ShanHeiSun Un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hanHeiSun Uni" charset="0"/>
          <a:cs typeface="AR PL ShanHeiSun Un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hanHeiSun Uni" charset="0"/>
          <a:cs typeface="AR PL ShanHeiSun Uni" charset="0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609600"/>
            <a:ext cx="7772400" cy="1470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Telescope and </a:t>
            </a:r>
            <a:r>
              <a:rPr lang="en-US" dirty="0" err="1"/>
              <a:t>Datataking</a:t>
            </a:r>
            <a:r>
              <a:rPr lang="en-US"/>
              <a:t> status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10000"/>
            <a:ext cx="6400800" cy="1758950"/>
          </a:xfrm>
          <a:ln/>
        </p:spPr>
        <p:txBody>
          <a:bodyPr/>
          <a:lstStyle/>
          <a:p>
            <a:pPr marL="0" indent="0"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2012 Visiting Committee Meeting</a:t>
            </a:r>
          </a:p>
          <a:p>
            <a:pPr marL="0" indent="0"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Phil Perillat</a:t>
            </a:r>
          </a:p>
          <a:p>
            <a:pPr marL="0" indent="0"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Losing td tension: when…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772400" cy="4113213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Using fit, plot total td tension 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when a td loses tension (and </a:t>
            </a:r>
            <a:r>
              <a:rPr lang="en-US" sz="2400" dirty="0" err="1" smtClean="0"/>
              <a:t>az</a:t>
            </a:r>
            <a:r>
              <a:rPr lang="en-US" sz="2400" dirty="0" smtClean="0"/>
              <a:t> pointing at td)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Total tension td12,td8 differ (td12 corner heavier).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Plot total </a:t>
            </a:r>
            <a:r>
              <a:rPr lang="en-US" sz="2400" dirty="0" smtClean="0"/>
              <a:t>kips </a:t>
            </a:r>
            <a:r>
              <a:rPr lang="en-US" sz="2400" dirty="0" err="1" smtClean="0"/>
              <a:t>vs</a:t>
            </a:r>
            <a:r>
              <a:rPr lang="en-US" sz="2400" dirty="0" smtClean="0"/>
              <a:t> temp. Show lines where td loses tension if </a:t>
            </a:r>
            <a:r>
              <a:rPr lang="en-US" sz="2400" dirty="0" err="1" smtClean="0"/>
              <a:t>az</a:t>
            </a:r>
            <a:r>
              <a:rPr lang="en-US" sz="2400" dirty="0" smtClean="0"/>
              <a:t> pointing at td.</a:t>
            </a:r>
          </a:p>
          <a:p>
            <a:pPr marL="857250" lvl="1" indent="-457200">
              <a:buFont typeface="Arial" pitchFamily="34" charset="0"/>
              <a:buChar char="•"/>
            </a:pPr>
            <a:endParaRPr lang="en-US" sz="2000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When </a:t>
            </a:r>
            <a:r>
              <a:rPr lang="en-US" sz="2000" dirty="0" smtClean="0"/>
              <a:t>platform in focus, total </a:t>
            </a:r>
            <a:r>
              <a:rPr lang="en-US" sz="2000" dirty="0" err="1" smtClean="0"/>
              <a:t>tdkips</a:t>
            </a:r>
            <a:r>
              <a:rPr lang="en-US" sz="2000" dirty="0" smtClean="0"/>
              <a:t> a function of temperature (in cable). Spread comes from difference air, cable temps.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err="1" smtClean="0"/>
              <a:t>Za</a:t>
            </a:r>
            <a:r>
              <a:rPr lang="en-US" sz="2000" dirty="0" smtClean="0"/>
              <a:t>=19.5 loose tension down to 72 </a:t>
            </a:r>
            <a:r>
              <a:rPr lang="en-US" sz="2000" dirty="0" err="1" smtClean="0"/>
              <a:t>deg</a:t>
            </a:r>
            <a:r>
              <a:rPr lang="en-US" sz="2000" dirty="0" smtClean="0"/>
              <a:t> F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err="1" smtClean="0"/>
              <a:t>Za</a:t>
            </a:r>
            <a:r>
              <a:rPr lang="en-US" sz="2000" dirty="0" smtClean="0"/>
              <a:t>=15.5 loose tension down to 75 </a:t>
            </a:r>
            <a:r>
              <a:rPr lang="en-US" sz="2000" dirty="0" err="1" smtClean="0"/>
              <a:t>degF</a:t>
            </a:r>
            <a:endParaRPr lang="en-US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Temp </a:t>
            </a:r>
            <a:r>
              <a:rPr lang="en-US" sz="2400" dirty="0" smtClean="0"/>
              <a:t>sensors on cables would allow </a:t>
            </a:r>
            <a:r>
              <a:rPr lang="en-US" sz="2400" dirty="0" smtClean="0"/>
              <a:t>better estimate </a:t>
            </a:r>
            <a:r>
              <a:rPr lang="en-US" sz="2400" dirty="0" smtClean="0"/>
              <a:t>of platform height </a:t>
            </a:r>
            <a:r>
              <a:rPr lang="en-US" sz="2400" dirty="0" err="1" smtClean="0"/>
              <a:t>vs</a:t>
            </a:r>
            <a:r>
              <a:rPr lang="en-US" sz="2400" dirty="0" smtClean="0"/>
              <a:t> temp (could use  when </a:t>
            </a:r>
            <a:r>
              <a:rPr lang="en-US" sz="2400" dirty="0" err="1" smtClean="0"/>
              <a:t>distomats</a:t>
            </a:r>
            <a:r>
              <a:rPr lang="en-US" sz="2400" dirty="0" smtClean="0"/>
              <a:t> fail).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 smtClean="0"/>
          </a:p>
          <a:p>
            <a:pPr marL="857250" lvl="1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7020"/>
            <a:ext cx="6377940" cy="4030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440" y="0"/>
            <a:ext cx="6385560" cy="40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Losing td tension: options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696200" cy="4113213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Raise platform by pulling on main cables.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Current safety factor 2. Unless mains have stretched, can’t pull anymore (measure mains tension?)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Mains angle is shallow so doesn’t </a:t>
            </a:r>
            <a:r>
              <a:rPr lang="en-US" sz="2000" dirty="0" err="1" smtClean="0"/>
              <a:t>raisen</a:t>
            </a:r>
            <a:r>
              <a:rPr lang="en-US" sz="2000" dirty="0" smtClean="0"/>
              <a:t> platform very fast: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Remove weight platform, dome: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Platform: 40 kips 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Dome :less needed since easier to tilt platform.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Use moveable tertiary to make focal length longer.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085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Issues: tertiary drive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4113213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Tertiary drive lets you make focal length longer.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Only lose about 30% gain (</a:t>
            </a:r>
            <a:r>
              <a:rPr lang="en-US" sz="2000" dirty="0" err="1" smtClean="0"/>
              <a:t>primary,secondary</a:t>
            </a:r>
            <a:r>
              <a:rPr lang="en-US" sz="2000" dirty="0" smtClean="0"/>
              <a:t> not corrected).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Drive system has been built 3 times: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Riccardo </a:t>
            </a:r>
            <a:r>
              <a:rPr lang="en-US" sz="2000" dirty="0" err="1" smtClean="0"/>
              <a:t>elias</a:t>
            </a:r>
            <a:r>
              <a:rPr lang="en-US" sz="2000" dirty="0" smtClean="0"/>
              <a:t>, bill </a:t>
            </a:r>
            <a:r>
              <a:rPr lang="en-US" sz="2000" dirty="0" err="1" smtClean="0"/>
              <a:t>sisk</a:t>
            </a:r>
            <a:r>
              <a:rPr lang="en-US" sz="2000" dirty="0" smtClean="0"/>
              <a:t>, hector </a:t>
            </a:r>
            <a:r>
              <a:rPr lang="en-US" sz="2000" dirty="0" err="1" smtClean="0"/>
              <a:t>camacho</a:t>
            </a:r>
            <a:r>
              <a:rPr lang="en-US" sz="2000" dirty="0" smtClean="0"/>
              <a:t>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Each engineer has left before final implementation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Status: drive cabinet in lab, constructed</a:t>
            </a:r>
            <a:r>
              <a:rPr lang="en-US" dirty="0" smtClean="0"/>
              <a:t>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Needs debugging, engineer to dedicate to it, ability to survey tertiary to move it along optic axis..(and to know where the optic </a:t>
            </a:r>
            <a:r>
              <a:rPr lang="en-US" sz="2000" dirty="0" err="1" smtClean="0"/>
              <a:t>azis</a:t>
            </a:r>
            <a:r>
              <a:rPr lang="en-US" sz="2000" dirty="0" smtClean="0"/>
              <a:t> is).</a:t>
            </a:r>
            <a:endParaRPr lang="en-US" sz="2000" dirty="0"/>
          </a:p>
          <a:p>
            <a:pPr marL="400050" lvl="1"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29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Issues: Surveying optics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696200" cy="4113213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Surveying optics: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Dome from AO9 to measure the shimming of elevation rails</a:t>
            </a:r>
            <a:r>
              <a:rPr lang="en-US" dirty="0" smtClean="0"/>
              <a:t>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In dome: secondary is reference. 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1600" dirty="0" smtClean="0"/>
              <a:t>Locate tertiary (via paddles above it .. No longer exist).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1600" dirty="0" smtClean="0"/>
              <a:t>Position new feeds to correct height and tilt.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People lost in transition: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Lynn baker wrote </a:t>
            </a:r>
            <a:r>
              <a:rPr lang="en-US" sz="2000" dirty="0" err="1" smtClean="0"/>
              <a:t>mathematica</a:t>
            </a:r>
            <a:r>
              <a:rPr lang="en-US" sz="2000" dirty="0" smtClean="0"/>
              <a:t> code to analyze survey results. 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German Cortes worked on the optical paths using his </a:t>
            </a:r>
            <a:r>
              <a:rPr lang="en-US" sz="2000" dirty="0" err="1" smtClean="0"/>
              <a:t>aoant</a:t>
            </a:r>
            <a:r>
              <a:rPr lang="en-US" sz="2000" dirty="0" smtClean="0"/>
              <a:t> program.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Not sure how we plan to position wide band </a:t>
            </a:r>
            <a:r>
              <a:rPr lang="en-US" sz="2400" dirty="0" err="1" smtClean="0"/>
              <a:t>reciever</a:t>
            </a:r>
            <a:r>
              <a:rPr lang="en-US" sz="2400" dirty="0" smtClean="0"/>
              <a:t>?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3562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Issues:equipment not available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4113213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/>
              <a:t>Tiedowns</a:t>
            </a:r>
            <a:r>
              <a:rPr lang="en-US" sz="2800" dirty="0" smtClean="0"/>
              <a:t>: little star computers and i/o boards.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Lost 4 months of hi </a:t>
            </a:r>
            <a:r>
              <a:rPr lang="en-US" sz="2000" dirty="0" err="1" smtClean="0"/>
              <a:t>freq</a:t>
            </a:r>
            <a:r>
              <a:rPr lang="en-US" sz="2000" dirty="0" smtClean="0"/>
              <a:t> observing when last </a:t>
            </a:r>
            <a:r>
              <a:rPr lang="en-US" sz="2000" dirty="0" err="1" smtClean="0"/>
              <a:t>cpu</a:t>
            </a:r>
            <a:r>
              <a:rPr lang="en-US" sz="2000" dirty="0" smtClean="0"/>
              <a:t> failed.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Feb12: one time purchase $11K. Got 30 </a:t>
            </a:r>
            <a:r>
              <a:rPr lang="en-US" sz="2000" dirty="0" err="1" smtClean="0"/>
              <a:t>cpus</a:t>
            </a:r>
            <a:r>
              <a:rPr lang="en-US" sz="2000" dirty="0" smtClean="0"/>
              <a:t>, 20 a/d, d/a  boards, lacking some digital i/o boards. Should last for awhile.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/>
              <a:t>P</a:t>
            </a:r>
            <a:r>
              <a:rPr lang="en-US" sz="2000" dirty="0" smtClean="0"/>
              <a:t>roblem remains: </a:t>
            </a:r>
            <a:r>
              <a:rPr lang="en-US" sz="2000" dirty="0" err="1" smtClean="0"/>
              <a:t>tiedown</a:t>
            </a:r>
            <a:r>
              <a:rPr lang="en-US" sz="2000" dirty="0" smtClean="0"/>
              <a:t> cables acting as platform ground especially during lightning…Insulators in cables?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/>
              <a:t>Distomats</a:t>
            </a:r>
            <a:r>
              <a:rPr lang="en-US" sz="2800" dirty="0" smtClean="0"/>
              <a:t>. Not repairable since 2010. no spares.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Tried various replacements. All have </a:t>
            </a:r>
            <a:r>
              <a:rPr lang="en-US" sz="2000" dirty="0" err="1" smtClean="0"/>
              <a:t>rfi</a:t>
            </a:r>
            <a:r>
              <a:rPr lang="en-US" sz="2000" dirty="0" smtClean="0"/>
              <a:t>  problems.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New system could have a </a:t>
            </a:r>
            <a:r>
              <a:rPr lang="en-US" sz="2000" dirty="0" err="1" smtClean="0"/>
              <a:t>trackable</a:t>
            </a:r>
            <a:r>
              <a:rPr lang="en-US" sz="2000" dirty="0" smtClean="0"/>
              <a:t> </a:t>
            </a:r>
            <a:r>
              <a:rPr lang="en-US" sz="2000" dirty="0" err="1" smtClean="0"/>
              <a:t>distomat</a:t>
            </a:r>
            <a:r>
              <a:rPr lang="en-US" sz="2000" dirty="0" smtClean="0"/>
              <a:t> in dome looking at targets on ground. Tells the position of dome rather than just the platform. Has it’s own problems..  Distance, </a:t>
            </a:r>
            <a:r>
              <a:rPr lang="en-US" sz="2000" dirty="0" err="1" smtClean="0"/>
              <a:t>xmter</a:t>
            </a:r>
            <a:r>
              <a:rPr lang="en-US" sz="2000" dirty="0" smtClean="0"/>
              <a:t> </a:t>
            </a:r>
            <a:r>
              <a:rPr lang="en-US" sz="2000" dirty="0" err="1" smtClean="0"/>
              <a:t>rfi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606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Datataking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4113213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/>
              <a:t>Puppi</a:t>
            </a:r>
            <a:r>
              <a:rPr lang="en-US" sz="2800" dirty="0" smtClean="0"/>
              <a:t> pulsar processor ..In use.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800 </a:t>
            </a:r>
            <a:r>
              <a:rPr lang="en-US" sz="2000" dirty="0" err="1" smtClean="0"/>
              <a:t>Mhz</a:t>
            </a:r>
            <a:r>
              <a:rPr lang="en-US" sz="2000" dirty="0" smtClean="0"/>
              <a:t> </a:t>
            </a:r>
            <a:r>
              <a:rPr lang="en-US" sz="2000" dirty="0" err="1" smtClean="0"/>
              <a:t>bw</a:t>
            </a:r>
            <a:r>
              <a:rPr lang="en-US" sz="2000" dirty="0" smtClean="0"/>
              <a:t>, coherent </a:t>
            </a:r>
            <a:r>
              <a:rPr lang="en-US" sz="2000" dirty="0" err="1" smtClean="0"/>
              <a:t>dedispersion</a:t>
            </a:r>
            <a:r>
              <a:rPr lang="en-US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Mocks.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 smtClean="0"/>
              <a:t>Time domain sampling. 16 bits 10Mhz 1pol=40mb/sec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2000" dirty="0" smtClean="0"/>
              <a:t>4,8 bit sampling available, but mixers can’t put out enough power.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For single pixel observing only using 1/2  of the available bands.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1600" dirty="0" smtClean="0"/>
              <a:t>Wideband line searches need more bands for higher resolution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Current mixers designed for </a:t>
            </a:r>
            <a:r>
              <a:rPr lang="en-US" sz="2000" dirty="0" err="1" smtClean="0"/>
              <a:t>alfa</a:t>
            </a:r>
            <a:r>
              <a:rPr lang="en-US" sz="2000" dirty="0" smtClean="0"/>
              <a:t>. Replace them with more general set.</a:t>
            </a:r>
          </a:p>
          <a:p>
            <a:pPr marL="857250" lvl="1" indent="-457200">
              <a:buFont typeface="Arial" pitchFamily="34" charset="0"/>
              <a:buChar char="•"/>
            </a:pPr>
            <a:endParaRPr lang="en-US" sz="2000" dirty="0"/>
          </a:p>
          <a:p>
            <a:pPr marL="857250" lvl="1" indent="-457200">
              <a:buFont typeface="Arial" pitchFamily="34" charset="0"/>
              <a:buChar char="•"/>
            </a:pPr>
            <a:endParaRPr lang="en-US" sz="2000" dirty="0" smtClean="0"/>
          </a:p>
          <a:p>
            <a:pPr marL="857250" lvl="1" indent="-457200">
              <a:buFont typeface="Arial" pitchFamily="34" charset="0"/>
              <a:buChar char="•"/>
            </a:pPr>
            <a:endParaRPr lang="en-US" sz="2000" dirty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Needed for wideband line searches at high </a:t>
            </a:r>
            <a:r>
              <a:rPr lang="en-US" sz="2000" dirty="0" err="1" smtClean="0"/>
              <a:t>freq</a:t>
            </a:r>
            <a:r>
              <a:rPr lang="en-US" sz="2000" dirty="0" smtClean="0"/>
              <a:t> resolution.</a:t>
            </a:r>
          </a:p>
          <a:p>
            <a:pPr marL="1257300" lvl="2" indent="-457200">
              <a:buFont typeface="Arial" pitchFamily="34" charset="0"/>
              <a:buChar char="•"/>
            </a:pPr>
            <a:endParaRPr lang="en-US" sz="1600" dirty="0" smtClean="0"/>
          </a:p>
          <a:p>
            <a:pPr marL="1257300" lvl="2" indent="-457200">
              <a:buFont typeface="Arial" pitchFamily="34" charset="0"/>
              <a:buChar char="•"/>
            </a:pPr>
            <a:endParaRPr lang="en-US" sz="1600" dirty="0" smtClean="0"/>
          </a:p>
          <a:p>
            <a:pPr marL="857250" lvl="1" indent="-457200">
              <a:buFont typeface="Arial" pitchFamily="34" charset="0"/>
              <a:buChar char="•"/>
            </a:pP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036517"/>
              </p:ext>
            </p:extLst>
          </p:nvPr>
        </p:nvGraphicFramePr>
        <p:xfrm>
          <a:off x="762000" y="1905000"/>
          <a:ext cx="6096000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43000"/>
                <a:gridCol w="889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Maxbw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copies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172Mhz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newMix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172Mhz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7*2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82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Datataking</a:t>
            </a:r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4113213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/>
              <a:t>Aeronomy</a:t>
            </a:r>
            <a:r>
              <a:rPr lang="en-US" sz="2800" dirty="0" smtClean="0"/>
              <a:t>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Need wide band (25-30Mhz) recorder.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2000" dirty="0" smtClean="0"/>
              <a:t>On going project (&gt; 2yrs) 25Mhz </a:t>
            </a:r>
            <a:r>
              <a:rPr lang="en-US" sz="2000" dirty="0" err="1" smtClean="0"/>
              <a:t>bw</a:t>
            </a:r>
            <a:r>
              <a:rPr lang="en-US" sz="2000" dirty="0" smtClean="0"/>
              <a:t> using mock box.. 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2000" dirty="0" smtClean="0"/>
              <a:t>With solar max, plasma </a:t>
            </a:r>
            <a:r>
              <a:rPr lang="en-US" sz="2000" dirty="0" err="1" smtClean="0"/>
              <a:t>freq</a:t>
            </a:r>
            <a:r>
              <a:rPr lang="en-US" sz="2000" dirty="0" smtClean="0"/>
              <a:t> &gt; 12 Mhz. Up and down shifted line needs &gt;= 25 Mhz. Currently we can only get 2 5Mhz chunks.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/>
              <a:t>Sband</a:t>
            </a:r>
            <a:r>
              <a:rPr lang="en-US" sz="2800" dirty="0" smtClean="0"/>
              <a:t> radar: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Need wide band recorder &gt;=25 </a:t>
            </a:r>
            <a:r>
              <a:rPr lang="en-US" sz="2000" dirty="0" err="1" smtClean="0"/>
              <a:t>Mhz</a:t>
            </a:r>
            <a:r>
              <a:rPr lang="en-US" sz="2000" dirty="0" smtClean="0"/>
              <a:t>  to get full  bandwidth of klystron tubes. Current 20Mhz recording not reliable.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VLBI: new recorders… see </a:t>
            </a:r>
            <a:r>
              <a:rPr lang="en-US" sz="2400" dirty="0" err="1" smtClean="0"/>
              <a:t>ganesh’s</a:t>
            </a:r>
            <a:r>
              <a:rPr lang="en-US" sz="2400" dirty="0" smtClean="0"/>
              <a:t> talk…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92" y="-21771"/>
            <a:ext cx="855651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92" y="-21771"/>
            <a:ext cx="85565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1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Waiting  to  happen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81200"/>
            <a:ext cx="7620000" cy="4113213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12 meter telescope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 smtClean="0"/>
              <a:t>Communications code written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 smtClean="0"/>
              <a:t>Need to write pointing program, integrate it into system.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455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Summary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371600"/>
            <a:ext cx="7772400" cy="4953000"/>
          </a:xfrm>
          <a:ln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Telescope performance: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/>
              <a:t>Pointing</a:t>
            </a:r>
            <a:r>
              <a:rPr lang="en-US" sz="2000" dirty="0" smtClean="0"/>
              <a:t>:</a:t>
            </a:r>
          </a:p>
          <a:p>
            <a:pPr marL="1141413" lvl="2" indent="-284163">
              <a:lnSpc>
                <a:spcPct val="90000"/>
              </a:lnSpc>
              <a:spcBef>
                <a:spcPts val="500"/>
              </a:spcBef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/>
              <a:t>New model made, residuals 4.7 </a:t>
            </a:r>
            <a:r>
              <a:rPr lang="en-US" sz="1800" dirty="0" err="1" smtClean="0"/>
              <a:t>asecs</a:t>
            </a:r>
            <a:r>
              <a:rPr lang="en-US" sz="1800" dirty="0" smtClean="0"/>
              <a:t>. Needs to be installed</a:t>
            </a:r>
            <a:r>
              <a:rPr lang="en-US" sz="1600" dirty="0" smtClean="0"/>
              <a:t>.</a:t>
            </a:r>
            <a:endParaRPr lang="en-US" sz="1600" dirty="0"/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err="1" smtClean="0"/>
              <a:t>Gain,Tsys,sefd,Tsys</a:t>
            </a:r>
            <a:endParaRPr lang="en-US" sz="2000" dirty="0"/>
          </a:p>
          <a:p>
            <a:pPr lvl="2">
              <a:lnSpc>
                <a:spcPct val="90000"/>
              </a:lnSpc>
              <a:spcBef>
                <a:spcPts val="4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/>
              <a:t>Data from previous year had platform tilt (corrected in new model).  Caused low gains at high freq.</a:t>
            </a:r>
          </a:p>
          <a:p>
            <a:pPr lvl="2">
              <a:lnSpc>
                <a:spcPct val="90000"/>
              </a:lnSpc>
              <a:spcBef>
                <a:spcPts val="4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err="1" smtClean="0"/>
              <a:t>Ruze</a:t>
            </a:r>
            <a:r>
              <a:rPr lang="en-US" sz="1800" dirty="0" smtClean="0"/>
              <a:t> curves show surface errors ~ 3mm. Probably not this bad.</a:t>
            </a:r>
          </a:p>
          <a:p>
            <a:pPr lvl="2">
              <a:lnSpc>
                <a:spcPct val="90000"/>
              </a:lnSpc>
              <a:spcBef>
                <a:spcPts val="4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/>
              <a:t>Measured cal values not being updated (lack of personnel)</a:t>
            </a:r>
          </a:p>
          <a:p>
            <a:pPr>
              <a:lnSpc>
                <a:spcPct val="90000"/>
              </a:lnSpc>
              <a:spcBef>
                <a:spcPts val="4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600" dirty="0" smtClean="0"/>
              <a:t>Issues: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err="1" smtClean="0"/>
              <a:t>Tiedowns</a:t>
            </a:r>
            <a:r>
              <a:rPr lang="en-US" sz="2000" dirty="0"/>
              <a:t> </a:t>
            </a:r>
            <a:r>
              <a:rPr lang="en-US" sz="2000" dirty="0" smtClean="0"/>
              <a:t>losing tension,  platform weight.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/>
              <a:t>Installing tertiary drive system to help  this</a:t>
            </a:r>
            <a:r>
              <a:rPr lang="en-US" sz="2200" dirty="0" smtClean="0"/>
              <a:t>.</a:t>
            </a:r>
          </a:p>
          <a:p>
            <a:pPr lvl="2">
              <a:lnSpc>
                <a:spcPct val="90000"/>
              </a:lnSpc>
              <a:spcBef>
                <a:spcPts val="4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/>
              <a:t>Requires engineer. 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/>
              <a:t>Need to regain ability to survey the optics and analyze the data.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/>
              <a:t>Td, </a:t>
            </a:r>
            <a:r>
              <a:rPr lang="en-US" sz="2000" dirty="0" err="1" smtClean="0"/>
              <a:t>distomat</a:t>
            </a:r>
            <a:r>
              <a:rPr lang="en-US" sz="2000" dirty="0" smtClean="0"/>
              <a:t> equipment needs to be replaced. Out of date.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/>
              <a:t>Datataking</a:t>
            </a:r>
            <a:r>
              <a:rPr lang="en-US" sz="2800" dirty="0" smtClean="0"/>
              <a:t>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err="1" smtClean="0"/>
              <a:t>Puppi</a:t>
            </a:r>
            <a:r>
              <a:rPr lang="en-US" sz="2000" dirty="0" smtClean="0"/>
              <a:t> pulsar processor installed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mocks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2000" dirty="0" smtClean="0"/>
              <a:t>Time domain sampling added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2000" dirty="0" smtClean="0"/>
              <a:t>Upgrade mixers for single pixel.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err="1" smtClean="0"/>
              <a:t>Aeronomy</a:t>
            </a:r>
            <a:endParaRPr lang="en-US" sz="2000" dirty="0" smtClean="0"/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2000" dirty="0" smtClean="0"/>
              <a:t>Get wide band recorder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err="1" smtClean="0"/>
              <a:t>Sband</a:t>
            </a:r>
            <a:endParaRPr lang="en-US" sz="2000" dirty="0" smtClean="0"/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2000" dirty="0" smtClean="0"/>
              <a:t>Get wide band recorder.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12 meter.. Find time to implement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0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Talk Outline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7772400" cy="4724400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2400" dirty="0"/>
              <a:t>Time line of </a:t>
            </a:r>
            <a:r>
              <a:rPr lang="en-US" sz="2400" dirty="0" smtClean="0"/>
              <a:t>some events affecting performance.</a:t>
            </a:r>
            <a:endParaRPr lang="en-US" sz="2400" dirty="0"/>
          </a:p>
          <a:p>
            <a:pPr marL="400050"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2400" dirty="0" smtClean="0"/>
              <a:t>Pointing:</a:t>
            </a:r>
          </a:p>
          <a:p>
            <a:pPr marL="800100" lvl="1"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2000" dirty="0"/>
              <a:t>B</a:t>
            </a:r>
            <a:r>
              <a:rPr lang="en-US" sz="2000" dirty="0" smtClean="0"/>
              <a:t>eam repair</a:t>
            </a:r>
            <a:r>
              <a:rPr lang="en-US" sz="2000" dirty="0"/>
              <a:t> </a:t>
            </a:r>
            <a:r>
              <a:rPr lang="en-US" sz="2000" dirty="0" smtClean="0"/>
              <a:t>required new model.</a:t>
            </a:r>
            <a:endParaRPr lang="en-US" sz="2400" dirty="0"/>
          </a:p>
          <a:p>
            <a:pPr marL="400050"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2400" dirty="0" err="1" smtClean="0"/>
              <a:t>Gain,Tsys,SEFD</a:t>
            </a:r>
            <a:r>
              <a:rPr lang="en-US" sz="2400" dirty="0" smtClean="0"/>
              <a:t> of various receivers.</a:t>
            </a:r>
          </a:p>
          <a:p>
            <a:pPr marL="800100" lvl="1"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2000" dirty="0" smtClean="0"/>
              <a:t>What the gain </a:t>
            </a:r>
            <a:r>
              <a:rPr lang="en-US" sz="2000" dirty="0" err="1" smtClean="0"/>
              <a:t>vs</a:t>
            </a:r>
            <a:r>
              <a:rPr lang="en-US" sz="2000" dirty="0" smtClean="0"/>
              <a:t> frequency says about the surface error</a:t>
            </a:r>
            <a:r>
              <a:rPr lang="en-US" sz="1600" dirty="0" smtClean="0"/>
              <a:t>.</a:t>
            </a:r>
            <a:endParaRPr lang="en-US" sz="2000" dirty="0" smtClean="0"/>
          </a:p>
          <a:p>
            <a:pPr marL="400050"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2400" dirty="0" smtClean="0"/>
              <a:t>Issues:</a:t>
            </a:r>
          </a:p>
          <a:p>
            <a:pPr marL="800100" lvl="1"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2000" dirty="0" smtClean="0"/>
              <a:t>Platform, dome weight, tertiary drive system surveying optics</a:t>
            </a:r>
          </a:p>
          <a:p>
            <a:pPr marL="800100" lvl="1"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2000" dirty="0" err="1" smtClean="0"/>
              <a:t>Tiedown</a:t>
            </a:r>
            <a:r>
              <a:rPr lang="en-US" sz="2000" dirty="0" smtClean="0"/>
              <a:t> system, </a:t>
            </a:r>
            <a:r>
              <a:rPr lang="en-US" sz="2000" dirty="0" err="1" smtClean="0"/>
              <a:t>distomat</a:t>
            </a:r>
            <a:r>
              <a:rPr lang="en-US" sz="2000" dirty="0" smtClean="0"/>
              <a:t> equipment hard to maintain.</a:t>
            </a:r>
            <a:endParaRPr lang="en-US" sz="2400" dirty="0" smtClean="0"/>
          </a:p>
          <a:p>
            <a:pPr marL="400050"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2400" dirty="0" err="1" smtClean="0"/>
              <a:t>Datataking</a:t>
            </a:r>
            <a:r>
              <a:rPr lang="en-US" sz="2400" dirty="0"/>
              <a:t> </a:t>
            </a:r>
            <a:r>
              <a:rPr lang="en-US" sz="2400" dirty="0" smtClean="0"/>
              <a:t>status:</a:t>
            </a:r>
            <a:endParaRPr lang="en-US" sz="2400" dirty="0"/>
          </a:p>
          <a:p>
            <a:pPr marL="400050"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2400" dirty="0" smtClean="0"/>
              <a:t>Summary</a:t>
            </a:r>
            <a:endParaRPr lang="en-US" sz="2400" dirty="0"/>
          </a:p>
          <a:p>
            <a:pPr marL="608013" indent="-608013">
              <a:lnSpc>
                <a:spcPct val="80000"/>
              </a:lnSpc>
              <a:spcBef>
                <a:spcPts val="6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US" sz="2400" dirty="0"/>
          </a:p>
          <a:p>
            <a:pPr marL="608013" indent="-608013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1400" dirty="0" smtClean="0"/>
              <a:t>Online</a:t>
            </a:r>
            <a:r>
              <a:rPr lang="en-US" sz="1400" dirty="0"/>
              <a:t>: http://www.naic.edu/~phil/talks/talks.html  </a:t>
            </a:r>
            <a:r>
              <a:rPr lang="en-US" sz="1400" dirty="0" smtClean="0">
                <a:latin typeface="Wingdings" charset="2"/>
              </a:rPr>
              <a:t></a:t>
            </a:r>
            <a:r>
              <a:rPr lang="en-US" sz="1400" dirty="0" smtClean="0"/>
              <a:t>apr12_aouc</a:t>
            </a:r>
            <a:endParaRPr lang="en-US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Staffing: things are not getting done in a timely manner because of  staffing levels: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 smtClean="0"/>
              <a:t>Maintaining up to date </a:t>
            </a:r>
            <a:r>
              <a:rPr lang="en-US" sz="2400" dirty="0" err="1" smtClean="0"/>
              <a:t>cal</a:t>
            </a:r>
            <a:r>
              <a:rPr lang="en-US" sz="2400" dirty="0" smtClean="0"/>
              <a:t> values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 smtClean="0"/>
              <a:t>Surveying and correcting the optics.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 smtClean="0"/>
              <a:t>Installing the tertiary drive system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 smtClean="0"/>
              <a:t>Maintaining the </a:t>
            </a:r>
            <a:r>
              <a:rPr lang="en-US" sz="2400" dirty="0" err="1" smtClean="0"/>
              <a:t>tiedown</a:t>
            </a:r>
            <a:r>
              <a:rPr lang="en-US" sz="2400" dirty="0" smtClean="0"/>
              <a:t> grounding  system.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 smtClean="0"/>
              <a:t>Completing </a:t>
            </a:r>
            <a:r>
              <a:rPr lang="en-US" sz="2400" dirty="0" err="1" smtClean="0"/>
              <a:t>aeronomy</a:t>
            </a:r>
            <a:r>
              <a:rPr lang="en-US" sz="2400" dirty="0" smtClean="0"/>
              <a:t>, </a:t>
            </a:r>
            <a:r>
              <a:rPr lang="en-US" sz="2400" dirty="0" err="1" smtClean="0"/>
              <a:t>sband</a:t>
            </a:r>
            <a:r>
              <a:rPr lang="en-US" sz="2400" dirty="0" smtClean="0"/>
              <a:t> recorders.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 smtClean="0"/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293630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1143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Timeline </a:t>
            </a:r>
            <a:r>
              <a:rPr lang="en-US" dirty="0"/>
              <a:t>of events</a:t>
            </a:r>
          </a:p>
        </p:txBody>
      </p:sp>
      <p:graphicFrame>
        <p:nvGraphicFramePr>
          <p:cNvPr id="614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392555"/>
              </p:ext>
            </p:extLst>
          </p:nvPr>
        </p:nvGraphicFramePr>
        <p:xfrm>
          <a:off x="685800" y="1981200"/>
          <a:ext cx="7788275" cy="4354007"/>
        </p:xfrm>
        <a:graphic>
          <a:graphicData uri="http://schemas.openxmlformats.org/drawingml/2006/table">
            <a:tbl>
              <a:tblPr/>
              <a:tblGrid>
                <a:gridCol w="1355725"/>
                <a:gridCol w="6432550"/>
              </a:tblGrid>
              <a:tr h="1555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Date 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Event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03feb2010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Broken beam found on platform. Limited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za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 range.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20sep2010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Distomat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 replaced. No more spares. No longer repairable.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77203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05feb2011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Broken beam repair complete. Telescope back to full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za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 range.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27oct2011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Td 4,8 computers failed. No spares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10144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25feb2012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Special order td computers, i/o boards received (&gt;20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cpus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a/d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 boards. Lacking some digital i/o boards).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Tiedowns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  back online.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28feb2012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Data taken for new pointing model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Pointing:Platform</a:t>
            </a:r>
            <a:r>
              <a:rPr lang="en-US" dirty="0" smtClean="0"/>
              <a:t> tilt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Source of platform Tilt: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/>
              <a:t>Tilt from </a:t>
            </a:r>
            <a:r>
              <a:rPr lang="en-US" sz="2000" dirty="0" err="1" smtClean="0"/>
              <a:t>ch,dome</a:t>
            </a:r>
            <a:r>
              <a:rPr lang="en-US" sz="2000" dirty="0" smtClean="0"/>
              <a:t> weight imbalance corrected by elevation rail shimming.	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/>
              <a:t>Tilt from main cables, td cables, corner weight imbalances corrected by using  different tensions on the 3 </a:t>
            </a:r>
            <a:r>
              <a:rPr lang="en-US" sz="2000" dirty="0" err="1" smtClean="0"/>
              <a:t>tiedown</a:t>
            </a:r>
            <a:r>
              <a:rPr lang="en-US" sz="2000" dirty="0" smtClean="0"/>
              <a:t> cables.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/>
              <a:t>Tilt affects pointing  and gain.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Beam repair feb10-feb11 changed platform tilt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/>
              <a:t>Either weight distribution or td Tension on broken beam changed</a:t>
            </a:r>
            <a:r>
              <a:rPr lang="en-US" sz="2000" dirty="0" smtClean="0"/>
              <a:t>.</a:t>
            </a:r>
            <a:endParaRPr lang="en-US" sz="2400" dirty="0" smtClean="0"/>
          </a:p>
          <a:p>
            <a:pPr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Correcting the corner imbalance tilt: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err="1" smtClean="0"/>
              <a:t>Az</a:t>
            </a:r>
            <a:r>
              <a:rPr lang="en-US" sz="2000" dirty="0" smtClean="0"/>
              <a:t> swings with tilt sensors in the dome measure the entire platform tilt. The C0*sin(</a:t>
            </a:r>
            <a:r>
              <a:rPr lang="en-US" sz="2000" dirty="0" err="1" smtClean="0"/>
              <a:t>az-ph</a:t>
            </a:r>
            <a:r>
              <a:rPr lang="en-US" sz="2000" dirty="0" smtClean="0"/>
              <a:t>) fit to </a:t>
            </a:r>
            <a:r>
              <a:rPr lang="en-US" sz="2000" dirty="0" err="1" smtClean="0"/>
              <a:t>azswing</a:t>
            </a:r>
            <a:r>
              <a:rPr lang="en-US" sz="2000" dirty="0" smtClean="0"/>
              <a:t> tilt measures the residual tilt from corner imbalances</a:t>
            </a:r>
            <a:endParaRPr lang="en-US" sz="2000" b="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200"/>
            <a:ext cx="6018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5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9144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Pointing </a:t>
            </a:r>
            <a:r>
              <a:rPr lang="en-US" dirty="0" smtClean="0"/>
              <a:t>:model</a:t>
            </a:r>
            <a:endParaRPr lang="en-US" dirty="0"/>
          </a:p>
        </p:txBody>
      </p:sp>
      <p:graphicFrame>
        <p:nvGraphicFramePr>
          <p:cNvPr id="717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512628"/>
              </p:ext>
            </p:extLst>
          </p:nvPr>
        </p:nvGraphicFramePr>
        <p:xfrm>
          <a:off x="609600" y="1447800"/>
          <a:ext cx="8071918" cy="4517259"/>
        </p:xfrm>
        <a:graphic>
          <a:graphicData uri="http://schemas.openxmlformats.org/drawingml/2006/table">
            <a:tbl>
              <a:tblPr/>
              <a:tblGrid>
                <a:gridCol w="1791494"/>
                <a:gridCol w="2286000"/>
                <a:gridCol w="1385706"/>
                <a:gridCol w="2608718"/>
              </a:tblGrid>
              <a:tr h="15639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 PL ShanHeiSun Uni" charset="0"/>
                          <a:cs typeface="AR PL ShanHeiSun Uni" charset="0"/>
                        </a:rPr>
                        <a:t>Date</a:t>
                      </a:r>
                    </a:p>
                  </a:txBody>
                  <a:tcPr marL="90000" marR="90000" marT="71495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 PL ShanHeiSun Uni" charset="0"/>
                          <a:cs typeface="AR PL ShanHeiSun Uni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 PL ShanHeiSun Uni" charset="0"/>
                          <a:cs typeface="AR PL ShanHeiSun Uni" charset="0"/>
                        </a:rPr>
                        <a:t>Az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 PL ShanHeiSun Uni" charset="0"/>
                          <a:cs typeface="AR PL ShanHeiSun Uni" charset="0"/>
                        </a:rPr>
                        <a:t> Err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 PL ShanHeiSun Uni" charset="0"/>
                          <a:cs typeface="AR PL ShanHeiSun Uni" charset="0"/>
                        </a:rPr>
                        <a:t> (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 PL ShanHeiSun Uni" charset="0"/>
                          <a:cs typeface="AR PL ShanHeiSun Uni" charset="0"/>
                        </a:rPr>
                        <a:t>arcsec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 PL ShanHeiSun Uni" charset="0"/>
                          <a:cs typeface="AR PL ShanHeiSun Uni" charset="0"/>
                        </a:rPr>
                        <a:t>)</a:t>
                      </a:r>
                    </a:p>
                  </a:txBody>
                  <a:tcPr marL="90000" marR="90000" marT="71495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 PL ShanHeiSun Uni" charset="0"/>
                          <a:cs typeface="AR PL ShanHeiSun Uni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 PL ShanHeiSun Uni" charset="0"/>
                          <a:cs typeface="AR PL ShanHeiSun Uni" charset="0"/>
                        </a:rPr>
                        <a:t>Za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 PL ShanHeiSun Uni" charset="0"/>
                          <a:cs typeface="AR PL ShanHeiSun Uni" charset="0"/>
                        </a:rPr>
                        <a:t> Err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 PL ShanHeiSun Uni" charset="0"/>
                          <a:cs typeface="AR PL ShanHeiSun Uni" charset="0"/>
                        </a:rPr>
                        <a:t>(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 PL ShanHeiSun Uni" charset="0"/>
                          <a:cs typeface="AR PL ShanHeiSun Uni" charset="0"/>
                        </a:rPr>
                        <a:t>arcsec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 PL ShanHeiSun Uni" charset="0"/>
                          <a:cs typeface="AR PL ShanHeiSun Uni" charset="0"/>
                        </a:rPr>
                        <a:t>)</a:t>
                      </a:r>
                    </a:p>
                  </a:txBody>
                  <a:tcPr marL="90000" marR="90000" marT="71495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 PL ShanHeiSun Uni" charset="0"/>
                          <a:cs typeface="AR PL ShanHeiSun Uni" charset="0"/>
                        </a:rPr>
                        <a:t>Total Err (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 PL ShanHeiSun Uni" charset="0"/>
                          <a:cs typeface="AR PL ShanHeiSun Uni" charset="0"/>
                        </a:rPr>
                        <a:t>arcsec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 PL ShanHeiSun Uni" charset="0"/>
                          <a:cs typeface="AR PL ShanHeiSun Uni" charset="0"/>
                        </a:rPr>
                        <a:t>)</a:t>
                      </a:r>
                    </a:p>
                  </a:txBody>
                  <a:tcPr marL="90000" marR="90000" marT="71495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 PL ShanHeiSun Uni" charset="0"/>
                          <a:cs typeface="AR PL ShanHeiSun Uni" charset="0"/>
                        </a:rPr>
                        <a:t>2003 mod14</a:t>
                      </a:r>
                    </a:p>
                  </a:txBody>
                  <a:tcPr marL="90000" marR="90000" marT="67968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 PL ShanHeiSun Uni" charset="0"/>
                          <a:cs typeface="AR PL ShanHeiSun Uni" charset="0"/>
                        </a:rPr>
                        <a:t>5.38</a:t>
                      </a:r>
                    </a:p>
                  </a:txBody>
                  <a:tcPr marL="90000" marR="90000" marT="67968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 PL ShanHeiSun Uni" charset="0"/>
                          <a:cs typeface="AR PL ShanHeiSun Uni" charset="0"/>
                        </a:rPr>
                        <a:t>3.48</a:t>
                      </a:r>
                    </a:p>
                  </a:txBody>
                  <a:tcPr marL="90000" marR="90000" marT="67968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 PL ShanHeiSun Uni" charset="0"/>
                          <a:cs typeface="AR PL ShanHeiSun Uni" charset="0"/>
                        </a:rPr>
                        <a:t>6.41</a:t>
                      </a:r>
                    </a:p>
                  </a:txBody>
                  <a:tcPr marL="90000" marR="90000" marT="67968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 PL ShanHeiSun Uni" charset="0"/>
                          <a:cs typeface="AR PL ShanHeiSun Uni" charset="0"/>
                        </a:rPr>
                        <a:t>2004 mod15</a:t>
                      </a:r>
                    </a:p>
                  </a:txBody>
                  <a:tcPr marL="90000" marR="90000" marT="67968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 PL ShanHeiSun Uni" charset="0"/>
                          <a:cs typeface="AR PL ShanHeiSun Uni" charset="0"/>
                        </a:rPr>
                        <a:t>4.20</a:t>
                      </a:r>
                    </a:p>
                  </a:txBody>
                  <a:tcPr marL="90000" marR="90000" marT="67968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 PL ShanHeiSun Uni" charset="0"/>
                          <a:cs typeface="AR PL ShanHeiSun Uni" charset="0"/>
                        </a:rPr>
                        <a:t>2.41</a:t>
                      </a:r>
                    </a:p>
                  </a:txBody>
                  <a:tcPr marL="90000" marR="90000" marT="67968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 PL ShanHeiSun Uni" charset="0"/>
                          <a:cs typeface="AR PL ShanHeiSun Uni" charset="0"/>
                        </a:rPr>
                        <a:t>4.84</a:t>
                      </a:r>
                    </a:p>
                  </a:txBody>
                  <a:tcPr marL="90000" marR="90000" marT="67968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 PL ShanHeiSun Uni" charset="0"/>
                          <a:cs typeface="AR PL ShanHeiSun Uni" charset="0"/>
                        </a:rPr>
                        <a:t>2007mod17 </a:t>
                      </a:r>
                    </a:p>
                  </a:txBody>
                  <a:tcPr marL="90000" marR="90000" marT="67968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 PL ShanHeiSun Uni" charset="0"/>
                          <a:cs typeface="AR PL ShanHeiSun Uni" charset="0"/>
                        </a:rPr>
                        <a:t>4.39</a:t>
                      </a:r>
                    </a:p>
                  </a:txBody>
                  <a:tcPr marL="90000" marR="90000" marT="67968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 PL ShanHeiSun Uni" charset="0"/>
                          <a:cs typeface="AR PL ShanHeiSun Uni" charset="0"/>
                        </a:rPr>
                        <a:t>2.99</a:t>
                      </a:r>
                    </a:p>
                  </a:txBody>
                  <a:tcPr marL="90000" marR="90000" marT="67968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 PL ShanHeiSun Uni" charset="0"/>
                          <a:cs typeface="AR PL ShanHeiSun Uni" charset="0"/>
                        </a:rPr>
                        <a:t>5.31</a:t>
                      </a:r>
                    </a:p>
                  </a:txBody>
                  <a:tcPr marL="90000" marR="90000" marT="67968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 PL ShanHeiSun Uni" charset="0"/>
                          <a:cs typeface="AR PL ShanHeiSun Uni" charset="0"/>
                        </a:rPr>
                        <a:t>Jul08-feb09</a:t>
                      </a:r>
                    </a:p>
                  </a:txBody>
                  <a:tcPr marL="90000" marR="90000" marT="67968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 PL ShanHeiSun Uni" charset="0"/>
                          <a:cs typeface="AR PL ShanHeiSun Uni" charset="0"/>
                        </a:rPr>
                        <a:t>6.8</a:t>
                      </a:r>
                    </a:p>
                  </a:txBody>
                  <a:tcPr marL="90000" marR="90000" marT="67968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 PL ShanHeiSun Uni" charset="0"/>
                          <a:cs typeface="AR PL ShanHeiSun Uni" charset="0"/>
                        </a:rPr>
                        <a:t>4.6</a:t>
                      </a:r>
                    </a:p>
                  </a:txBody>
                  <a:tcPr marL="90000" marR="90000" marT="67968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 PL ShanHeiSun Uni" charset="0"/>
                          <a:cs typeface="AR PL ShanHeiSun Uni" charset="0"/>
                        </a:rPr>
                        <a:t>8.2</a:t>
                      </a:r>
                    </a:p>
                  </a:txBody>
                  <a:tcPr marL="90000" marR="90000" marT="67968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 PL ShanHeiSun Uni" charset="0"/>
                          <a:cs typeface="AR PL ShanHeiSun Uni" charset="0"/>
                        </a:rPr>
                        <a:t>Mar09-jan10</a:t>
                      </a:r>
                    </a:p>
                  </a:txBody>
                  <a:tcPr marL="90000" marR="90000" marT="67968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 PL ShanHeiSun Uni" charset="0"/>
                          <a:cs typeface="AR PL ShanHeiSun Uni" charset="0"/>
                        </a:rPr>
                        <a:t>6.3</a:t>
                      </a:r>
                    </a:p>
                  </a:txBody>
                  <a:tcPr marL="90000" marR="90000" marT="67968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 PL ShanHeiSun Uni" charset="0"/>
                          <a:cs typeface="AR PL ShanHeiSun Uni" charset="0"/>
                        </a:rPr>
                        <a:t>4.9</a:t>
                      </a:r>
                    </a:p>
                  </a:txBody>
                  <a:tcPr marL="90000" marR="90000" marT="67968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 PL ShanHeiSun Uni" charset="0"/>
                          <a:cs typeface="AR PL ShanHeiSun Uni" charset="0"/>
                        </a:rPr>
                        <a:t>8.0</a:t>
                      </a:r>
                    </a:p>
                  </a:txBody>
                  <a:tcPr marL="90000" marR="90000" marT="67968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 PL ShanHeiSun Uni" charset="0"/>
                          <a:cs typeface="AR PL ShanHeiSun Uni" charset="0"/>
                        </a:rPr>
                        <a:t>Mar10-&gt;</a:t>
                      </a:r>
                    </a:p>
                  </a:txBody>
                  <a:tcPr marL="90000" marR="90000" marT="67968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 PL ShanHeiSun Uni" charset="0"/>
                          <a:cs typeface="AR PL ShanHeiSun Uni" charset="0"/>
                        </a:rPr>
                        <a:t>10.6</a:t>
                      </a:r>
                    </a:p>
                  </a:txBody>
                  <a:tcPr marL="90000" marR="90000" marT="67968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 PL ShanHeiSun Uni" charset="0"/>
                          <a:cs typeface="AR PL ShanHeiSun Uni" charset="0"/>
                        </a:rPr>
                        <a:t>9.0</a:t>
                      </a:r>
                    </a:p>
                  </a:txBody>
                  <a:tcPr marL="90000" marR="90000" marT="67968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 PL ShanHeiSun Uni" charset="0"/>
                          <a:cs typeface="AR PL ShanHeiSun Uni" charset="0"/>
                        </a:rPr>
                        <a:t>13.9</a:t>
                      </a:r>
                    </a:p>
                  </a:txBody>
                  <a:tcPr marL="90000" marR="90000" marT="67968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 PL ShanHeiSun Uni" charset="0"/>
                          <a:cs typeface="AR PL ShanHeiSun Uni" charset="0"/>
                        </a:rPr>
                        <a:t>Feb12mod18</a:t>
                      </a:r>
                    </a:p>
                  </a:txBody>
                  <a:tcPr marL="90000" marR="90000" marT="67968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 PL ShanHeiSun Uni" charset="0"/>
                          <a:cs typeface="AR PL ShanHeiSun Uni" charset="0"/>
                        </a:rPr>
                        <a:t>4.18</a:t>
                      </a:r>
                    </a:p>
                  </a:txBody>
                  <a:tcPr marL="90000" marR="90000" marT="67968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 PL ShanHeiSun Uni" charset="0"/>
                          <a:cs typeface="AR PL ShanHeiSun Uni" charset="0"/>
                        </a:rPr>
                        <a:t>2.13</a:t>
                      </a:r>
                    </a:p>
                  </a:txBody>
                  <a:tcPr marL="90000" marR="90000" marT="67968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 PL ShanHeiSun Uni" charset="0"/>
                          <a:cs typeface="AR PL ShanHeiSun Uni" charset="0"/>
                        </a:rPr>
                        <a:t>4.69</a:t>
                      </a:r>
                    </a:p>
                  </a:txBody>
                  <a:tcPr marL="90000" marR="90000" marT="67968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alpha val="29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199" name="Rectangle 31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077200" cy="4800600"/>
          </a:xfrm>
          <a:ln/>
        </p:spPr>
        <p:txBody>
          <a:bodyPr/>
          <a:lstStyle/>
          <a:p>
            <a:pPr marL="0" indent="0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/>
          </a:p>
          <a:p>
            <a:pPr marL="341313" indent="-341313"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Data taken 28feb12 – 04mar12 with new </a:t>
            </a:r>
            <a:r>
              <a:rPr lang="en-US" sz="2400" dirty="0" err="1" smtClean="0"/>
              <a:t>tiedown</a:t>
            </a:r>
            <a:r>
              <a:rPr lang="en-US" sz="2400" dirty="0" smtClean="0"/>
              <a:t> positions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/>
              <a:t>Wanted to make the model in the winter so there would be less chance of rain (rain causes </a:t>
            </a:r>
            <a:r>
              <a:rPr lang="en-US" sz="2000" dirty="0" err="1" smtClean="0"/>
              <a:t>distomats</a:t>
            </a:r>
            <a:r>
              <a:rPr lang="en-US" sz="2000" dirty="0" smtClean="0"/>
              <a:t> to not work).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/>
              <a:t>Had to wait for the </a:t>
            </a:r>
            <a:r>
              <a:rPr lang="en-US" sz="2000" dirty="0" err="1" smtClean="0"/>
              <a:t>tiedown</a:t>
            </a:r>
            <a:r>
              <a:rPr lang="en-US" sz="2000" dirty="0" smtClean="0"/>
              <a:t> replacement parts to be installed</a:t>
            </a:r>
            <a:r>
              <a:rPr lang="en-US" sz="2200" dirty="0" smtClean="0"/>
              <a:t>.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/>
              <a:t>Feb11 – Feb 12:</a:t>
            </a:r>
            <a:r>
              <a:rPr lang="en-US" sz="2000" dirty="0"/>
              <a:t> </a:t>
            </a:r>
            <a:r>
              <a:rPr lang="en-US" sz="2000" dirty="0" smtClean="0"/>
              <a:t>Platform tilt </a:t>
            </a:r>
            <a:r>
              <a:rPr lang="en-US" sz="2000" dirty="0" err="1" smtClean="0"/>
              <a:t>pntErr</a:t>
            </a:r>
            <a:r>
              <a:rPr lang="en-US" sz="2000" dirty="0" smtClean="0"/>
              <a:t> partially corrected by updating 1az term of model. Needed new td position to correct error and gain loss (needed new model to do this).</a:t>
            </a:r>
            <a:r>
              <a:rPr lang="en-US" sz="2400" dirty="0" smtClean="0"/>
              <a:t> </a:t>
            </a:r>
          </a:p>
          <a:p>
            <a:pPr marL="341313" indent="-341313"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Model not yet installed.</a:t>
            </a:r>
          </a:p>
          <a:p>
            <a:pPr marL="741363" lvl="1" indent="-341313"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/>
              <a:t>Need to transfer the offsets to the other 12 feeds. Needs about 3 nights of observing (with no rain!). </a:t>
            </a:r>
            <a:r>
              <a:rPr lang="en-US" sz="1600" dirty="0" smtClean="0"/>
              <a:t> </a:t>
            </a:r>
            <a:r>
              <a:rPr lang="en-US" sz="2000" dirty="0" smtClean="0"/>
              <a:t>Alfa coming down delayed this. Now scheduled for may12.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9" grpId="0" uiExpand="1" build="p"/>
      <p:bldP spid="7199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770813" cy="1141413"/>
          </a:xfrm>
        </p:spPr>
        <p:txBody>
          <a:bodyPr/>
          <a:lstStyle/>
          <a:p>
            <a:r>
              <a:rPr lang="en-US" dirty="0" err="1" smtClean="0"/>
              <a:t>Gain,Tsys,SEFD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4113213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Data from feb11-feb12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Limit </a:t>
            </a:r>
            <a:r>
              <a:rPr lang="en-US" sz="2800" dirty="0" err="1" smtClean="0"/>
              <a:t>za</a:t>
            </a:r>
            <a:r>
              <a:rPr lang="en-US" sz="2800" dirty="0" smtClean="0"/>
              <a:t> range 5-15 degrees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Plot shows </a:t>
            </a:r>
            <a:r>
              <a:rPr lang="en-US" sz="2800" dirty="0" err="1" smtClean="0"/>
              <a:t>gain,Tsys,SEFD</a:t>
            </a:r>
            <a:r>
              <a:rPr lang="en-US" sz="2800" dirty="0" smtClean="0"/>
              <a:t> </a:t>
            </a:r>
            <a:r>
              <a:rPr lang="en-US" sz="2800" dirty="0" err="1" smtClean="0"/>
              <a:t>vs</a:t>
            </a:r>
            <a:r>
              <a:rPr lang="en-US" sz="2800" dirty="0" smtClean="0"/>
              <a:t> freq.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Color by receiver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SEFD lines spaced every 2 </a:t>
            </a:r>
            <a:r>
              <a:rPr lang="en-US" sz="2000" dirty="0" err="1" smtClean="0"/>
              <a:t>Jy</a:t>
            </a:r>
            <a:r>
              <a:rPr lang="en-US" sz="20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Data spread within each </a:t>
            </a:r>
            <a:r>
              <a:rPr lang="en-US" sz="2800" dirty="0" err="1" smtClean="0"/>
              <a:t>freq</a:t>
            </a:r>
            <a:r>
              <a:rPr lang="en-US" sz="2800" dirty="0" smtClean="0"/>
              <a:t> band: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Some calibrators better fluxes than others (</a:t>
            </a:r>
            <a:r>
              <a:rPr lang="en-US" sz="2000" dirty="0" err="1" smtClean="0"/>
              <a:t>gain,sefd</a:t>
            </a:r>
            <a:r>
              <a:rPr lang="en-US" sz="2000" dirty="0" smtClean="0"/>
              <a:t>).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High </a:t>
            </a:r>
            <a:r>
              <a:rPr lang="en-US" sz="2000" dirty="0" err="1" smtClean="0"/>
              <a:t>freq</a:t>
            </a:r>
            <a:r>
              <a:rPr lang="en-US" sz="2000" dirty="0" smtClean="0"/>
              <a:t>: pitch, roll, focus errors, Rain.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Some cal values (xband) need to be remeasured</a:t>
            </a:r>
            <a:r>
              <a:rPr lang="en-US" sz="2000" dirty="0"/>
              <a:t> </a:t>
            </a:r>
            <a:r>
              <a:rPr lang="en-US" sz="2000" dirty="0" smtClean="0"/>
              <a:t>(gain,tsys)</a:t>
            </a:r>
          </a:p>
          <a:p>
            <a:pPr marL="857250" lvl="1" indent="-457200">
              <a:buFont typeface="Arial" pitchFamily="34" charset="0"/>
              <a:buChar char="•"/>
            </a:pPr>
            <a:endParaRPr lang="en-US" dirty="0" smtClean="0"/>
          </a:p>
          <a:p>
            <a:pPr marL="1257300" lvl="2" indent="-457200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6058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9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Freq:ruze</a:t>
            </a:r>
            <a:r>
              <a:rPr lang="en-US" dirty="0" smtClean="0"/>
              <a:t> curves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685800" y="2057400"/>
                <a:ext cx="7618413" cy="4113213"/>
              </a:xfrm>
            </p:spPr>
            <p:txBody>
              <a:bodyPr/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800" dirty="0" smtClean="0"/>
                  <a:t>Optical surface errors: </a:t>
                </a:r>
                <a:r>
                  <a:rPr lang="en-US" sz="2800" dirty="0" err="1" smtClean="0"/>
                  <a:t>Ruze</a:t>
                </a:r>
                <a:r>
                  <a:rPr lang="en-US" sz="2800" dirty="0" smtClean="0"/>
                  <a:t> formula:</a:t>
                </a:r>
              </a:p>
              <a:p>
                <a:pPr marL="857250" lvl="1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𝑔</m:t>
                    </m:r>
                    <m:r>
                      <a:rPr lang="en-US" sz="2000" b="0" i="1" smtClean="0">
                        <a:latin typeface="Cambria Math"/>
                      </a:rPr>
                      <m:t>0∗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4∗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𝑝𝑖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∗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𝑆𝑢𝑟𝑓𝐸𝑟𝑟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𝑙𝑎𝑚𝑏𝑑𝑎</m:t>
                                </m:r>
                              </m:den>
                            </m:f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∗∗2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marL="1257300" lvl="2" indent="-457200">
                  <a:buFont typeface="Arial" pitchFamily="34" charset="0"/>
                  <a:buChar char="•"/>
                </a:pPr>
                <a:r>
                  <a:rPr lang="en-US" sz="2000" dirty="0" smtClean="0"/>
                  <a:t>g0=gain at infinite wavelength (no errors).</a:t>
                </a:r>
              </a:p>
              <a:p>
                <a:pPr marL="857250" lvl="1" indent="-457200">
                  <a:buFont typeface="Arial" pitchFamily="34" charset="0"/>
                  <a:buChar char="•"/>
                </a:pPr>
                <a:r>
                  <a:rPr lang="en-US" sz="2000" dirty="0" smtClean="0"/>
                  <a:t>Assumes uncorrelated errors. Collimation errors (pitch, roll, focus,..) will mix in with surface errors</a:t>
                </a:r>
                <a:r>
                  <a:rPr lang="en-US" sz="2400" dirty="0" smtClean="0"/>
                  <a:t>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800" dirty="0" smtClean="0"/>
                  <a:t>Non surface error gain variations:</a:t>
                </a:r>
              </a:p>
              <a:p>
                <a:pPr marL="857250" lvl="1" indent="-457200">
                  <a:buFont typeface="Arial" pitchFamily="34" charset="0"/>
                  <a:buChar char="•"/>
                </a:pPr>
                <a:r>
                  <a:rPr lang="en-US" sz="2000" dirty="0" smtClean="0"/>
                  <a:t>collimation errors especially at high frequencies</a:t>
                </a:r>
              </a:p>
              <a:p>
                <a:pPr marL="857250" lvl="1" indent="-457200">
                  <a:buFont typeface="Arial" pitchFamily="34" charset="0"/>
                  <a:buChar char="•"/>
                </a:pPr>
                <a:r>
                  <a:rPr lang="en-US" sz="2000" dirty="0" err="1" smtClean="0"/>
                  <a:t>Sbn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cbh</a:t>
                </a:r>
                <a:r>
                  <a:rPr lang="en-US" sz="2000" dirty="0" smtClean="0"/>
                  <a:t> under illuminating the tertiary lowers gain</a:t>
                </a:r>
              </a:p>
              <a:p>
                <a:pPr marL="857250" lvl="1" indent="-457200">
                  <a:buFont typeface="Arial" pitchFamily="34" charset="0"/>
                  <a:buChar char="•"/>
                </a:pPr>
                <a:r>
                  <a:rPr lang="en-US" sz="2000" dirty="0" smtClean="0"/>
                  <a:t>Xband </a:t>
                </a:r>
                <a:r>
                  <a:rPr lang="en-US" sz="2000" dirty="0" err="1" smtClean="0"/>
                  <a:t>cals</a:t>
                </a:r>
                <a:r>
                  <a:rPr lang="en-US" sz="2000" dirty="0" smtClean="0"/>
                  <a:t> too low  </a:t>
                </a:r>
                <a:r>
                  <a:rPr lang="en-US" sz="2000" dirty="0" smtClean="0">
                    <a:sym typeface="Wingdings" pitchFamily="2" charset="2"/>
                  </a:rPr>
                  <a:t> gain too high.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85800" y="2057400"/>
                <a:ext cx="7618413" cy="4113213"/>
              </a:xfrm>
              <a:blipFill rotWithShape="1">
                <a:blip r:embed="rId2"/>
                <a:stretch>
                  <a:fillRect l="-1441" t="-1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104"/>
            <a:ext cx="9113367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7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Issues:Losing</a:t>
            </a:r>
            <a:r>
              <a:rPr lang="en-US" dirty="0" smtClean="0"/>
              <a:t> td tension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9610" y="2133600"/>
            <a:ext cx="7772400" cy="4113213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Plot shows forces on platform: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Tilt from dome motion corrected by shimming the elevation rails (as long as we don’t loose tension in td cable).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Temperature lowers platform 1” every 5degF.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When </a:t>
            </a:r>
            <a:r>
              <a:rPr lang="en-US" sz="2000" dirty="0" err="1" smtClean="0"/>
              <a:t>az</a:t>
            </a:r>
            <a:r>
              <a:rPr lang="en-US" sz="2000" dirty="0" smtClean="0"/>
              <a:t> points close to tower (</a:t>
            </a:r>
            <a:r>
              <a:rPr lang="en-US" sz="2000" dirty="0" err="1" smtClean="0"/>
              <a:t>cos</a:t>
            </a:r>
            <a:r>
              <a:rPr lang="en-US" sz="2000" dirty="0" smtClean="0"/>
              <a:t>(120-az)), dome can cause tension to be lost in </a:t>
            </a:r>
            <a:r>
              <a:rPr lang="en-US" sz="2000" dirty="0" err="1" smtClean="0"/>
              <a:t>tiedown</a:t>
            </a:r>
            <a:r>
              <a:rPr lang="en-US" sz="20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When tension lost in td, 2 things happen: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Pointing and collimation error. Feed off paraxial surface.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The  td tracking algorithm tries to keep the </a:t>
            </a:r>
            <a:r>
              <a:rPr lang="en-US" sz="2000" dirty="0" err="1" smtClean="0"/>
              <a:t>avg</a:t>
            </a:r>
            <a:r>
              <a:rPr lang="en-US" sz="2000" dirty="0" smtClean="0"/>
              <a:t> height of the platform fixed. Releases tension on 3 td’s, but only 2 respond. This tilts platform even more. Problem is tension measurement not  reliable.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793242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0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593" y="609600"/>
            <a:ext cx="7770813" cy="1141413"/>
          </a:xfrm>
        </p:spPr>
        <p:txBody>
          <a:bodyPr/>
          <a:lstStyle/>
          <a:p>
            <a:r>
              <a:rPr lang="en-US" dirty="0" smtClean="0"/>
              <a:t>Losing td </a:t>
            </a:r>
            <a:r>
              <a:rPr lang="en-US" dirty="0" err="1" smtClean="0"/>
              <a:t>tension:Fit</a:t>
            </a:r>
            <a:r>
              <a:rPr lang="en-US" dirty="0" smtClean="0"/>
              <a:t> to data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685800" y="1981200"/>
                <a:ext cx="7772400" cy="4113213"/>
              </a:xfrm>
            </p:spPr>
            <p:txBody>
              <a:bodyPr/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800" dirty="0" smtClean="0"/>
                  <a:t>Look at td tension data mar12.</a:t>
                </a:r>
              </a:p>
              <a:p>
                <a:pPr marL="857250" lvl="1" indent="-457200">
                  <a:buFont typeface="Arial" pitchFamily="34" charset="0"/>
                  <a:buChar char="•"/>
                </a:pPr>
                <a:r>
                  <a:rPr lang="en-US" sz="2000" dirty="0" smtClean="0"/>
                  <a:t>10am-6pm. Day/</a:t>
                </a:r>
                <a:r>
                  <a:rPr lang="en-US" sz="2000" dirty="0" err="1" smtClean="0"/>
                  <a:t>nite</a:t>
                </a:r>
                <a:r>
                  <a:rPr lang="en-US" sz="2000" dirty="0" smtClean="0"/>
                  <a:t> cable/air temp differences.</a:t>
                </a:r>
              </a:p>
              <a:p>
                <a:pPr marL="857250" lvl="1" indent="-457200">
                  <a:buFont typeface="Arial" pitchFamily="34" charset="0"/>
                  <a:buChar char="•"/>
                </a:pPr>
                <a:r>
                  <a:rPr lang="en-US" sz="2000" dirty="0" smtClean="0"/>
                  <a:t>Fit data with 3-10 kips then extrapolate to tension=0 kips. </a:t>
                </a:r>
              </a:p>
              <a:p>
                <a:pPr marL="857250" lvl="1" indent="-457200">
                  <a:buFont typeface="Arial" pitchFamily="34" charset="0"/>
                  <a:buChar char="•"/>
                </a:pPr>
                <a:r>
                  <a:rPr lang="en-US" sz="2000" dirty="0" smtClean="0"/>
                  <a:t>Platform at correct height (1256.22 feet +/- .2”)</a:t>
                </a:r>
              </a:p>
              <a:p>
                <a:pPr marL="857250" lvl="1" indent="-457200">
                  <a:buFont typeface="Arial" pitchFamily="34" charset="0"/>
                  <a:buChar char="•"/>
                </a:pPr>
                <a:r>
                  <a:rPr lang="en-US" sz="2000" dirty="0" err="1" smtClean="0"/>
                  <a:t>Az</a:t>
                </a:r>
                <a:r>
                  <a:rPr lang="en-US" sz="2000" dirty="0" smtClean="0"/>
                  <a:t>=+/-30 degrees from corner.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800" dirty="0" smtClean="0"/>
                  <a:t>Fit:</a:t>
                </a:r>
              </a:p>
              <a:p>
                <a:pPr marL="857250" lvl="1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𝑇𝑒𝑛𝑠𝑖𝑜𝑛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𝐶</m:t>
                    </m:r>
                    <m:r>
                      <a:rPr lang="en-US" sz="2000" b="0" i="1" smtClean="0">
                        <a:latin typeface="Cambria Math"/>
                      </a:rPr>
                      <m:t>0+</m:t>
                    </m:r>
                    <m:r>
                      <a:rPr lang="en-US" sz="2000" b="0" i="1" smtClean="0">
                        <a:latin typeface="Cambria Math"/>
                      </a:rPr>
                      <m:t>𝐶</m:t>
                    </m:r>
                    <m:r>
                      <a:rPr lang="en-US" sz="2000" b="0" i="1" smtClean="0">
                        <a:latin typeface="Cambria Math"/>
                      </a:rPr>
                      <m:t>1∗</m:t>
                    </m:r>
                    <m:r>
                      <a:rPr lang="en-US" sz="2000" b="0" i="1" smtClean="0">
                        <a:latin typeface="Cambria Math"/>
                      </a:rPr>
                      <m:t>𝑔𝑟𝐾𝑖𝑝𝑠</m:t>
                    </m:r>
                    <m:r>
                      <a:rPr lang="en-US" sz="2000" b="0" i="1" smtClean="0">
                        <a:latin typeface="Cambria Math"/>
                      </a:rPr>
                      <m:t>∗</m:t>
                    </m:r>
                    <m:func>
                      <m:func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𝑡𝑑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𝑎𝑧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/>
                      </a:rPr>
                      <m:t>∗</m:t>
                    </m:r>
                    <m:func>
                      <m:func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𝑧𝑎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−8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𝐶</m:t>
                    </m:r>
                    <m:r>
                      <a:rPr lang="en-US" sz="2000" b="0" i="1" smtClean="0">
                        <a:latin typeface="Cambria Math"/>
                      </a:rPr>
                      <m:t>2∗</m:t>
                    </m:r>
                    <m:r>
                      <a:rPr lang="en-US" sz="2000" b="0" i="1" smtClean="0">
                        <a:latin typeface="Cambria Math"/>
                      </a:rPr>
                      <m:t>𝑡𝑜𝑡𝑇𝑑𝐾𝑖𝑝𝑠</m:t>
                    </m:r>
                  </m:oMath>
                </a14:m>
                <a:endParaRPr lang="en-US" sz="2000" b="0" i="1" dirty="0" smtClean="0">
                  <a:latin typeface="Cambria Math"/>
                </a:endParaRPr>
              </a:p>
              <a:p>
                <a:pPr marL="857250" lvl="1" indent="-457200">
                  <a:buFont typeface="Arial" pitchFamily="34" charset="0"/>
                  <a:buChar char="•"/>
                </a:pPr>
                <a:r>
                  <a:rPr lang="en-US" sz="2000" dirty="0" err="1" smtClean="0"/>
                  <a:t>totTdKips</a:t>
                </a:r>
                <a:r>
                  <a:rPr lang="en-US" sz="2000" dirty="0" smtClean="0"/>
                  <a:t>: total </a:t>
                </a:r>
                <a:r>
                  <a:rPr lang="en-US" sz="2000" dirty="0" err="1" smtClean="0"/>
                  <a:t>tiedown</a:t>
                </a:r>
                <a:r>
                  <a:rPr lang="en-US" sz="2000" dirty="0" smtClean="0"/>
                  <a:t> kips needed to keep </a:t>
                </a:r>
                <a:r>
                  <a:rPr lang="en-US" sz="2000" dirty="0" err="1" smtClean="0"/>
                  <a:t>avg</a:t>
                </a:r>
                <a:r>
                  <a:rPr lang="en-US" sz="2000" dirty="0" smtClean="0"/>
                  <a:t> height  of the platform in focus for  the current temperature.</a:t>
                </a:r>
              </a:p>
              <a:p>
                <a:pPr marL="857250" lvl="1" indent="-457200">
                  <a:buFont typeface="Arial" pitchFamily="34" charset="0"/>
                  <a:buChar char="•"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85800" y="1981200"/>
                <a:ext cx="7772400" cy="4113213"/>
              </a:xfrm>
              <a:blipFill rotWithShape="1">
                <a:blip r:embed="rId2"/>
                <a:stretch>
                  <a:fillRect l="-1412" t="-1481" b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2000"/>
            <a:ext cx="6309360" cy="55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7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AR PL ShanHeiSun Uni"/>
        <a:cs typeface="AR PL ShanHeiSun Uni"/>
      </a:majorFont>
      <a:minorFont>
        <a:latin typeface="Times New Roman"/>
        <a:ea typeface="AR PL ShanHeiSun Uni"/>
        <a:cs typeface="AR PL ShanHeiSun Un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AR PL ShanHeiSun Uni"/>
        <a:cs typeface="AR PL ShanHeiSun Uni"/>
      </a:majorFont>
      <a:minorFont>
        <a:latin typeface="Arial"/>
        <a:ea typeface="AR PL ShanHeiSun Uni"/>
        <a:cs typeface="AR PL ShanHeiSun Un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6474</TotalTime>
  <Words>1605</Words>
  <Application>Microsoft Office PowerPoint</Application>
  <PresentationFormat>On-screen Show (4:3)</PresentationFormat>
  <Paragraphs>245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Office Theme</vt:lpstr>
      <vt:lpstr>Telescope and Datataking status</vt:lpstr>
      <vt:lpstr>Talk Outline</vt:lpstr>
      <vt:lpstr>Timeline of events</vt:lpstr>
      <vt:lpstr>Pointing:Platform tilt</vt:lpstr>
      <vt:lpstr>Pointing :model</vt:lpstr>
      <vt:lpstr>Gain,Tsys,SEFD</vt:lpstr>
      <vt:lpstr>Gain vs Freq:ruze curves</vt:lpstr>
      <vt:lpstr>Issues:Losing td tension</vt:lpstr>
      <vt:lpstr>Losing td tension:Fit to data</vt:lpstr>
      <vt:lpstr>Losing td tension: when…</vt:lpstr>
      <vt:lpstr>Losing td tension: options</vt:lpstr>
      <vt:lpstr>Issues: tertiary drive system</vt:lpstr>
      <vt:lpstr>Issues: Surveying optics</vt:lpstr>
      <vt:lpstr>Issues:equipment not available</vt:lpstr>
      <vt:lpstr>Datataking</vt:lpstr>
      <vt:lpstr>Datataking..</vt:lpstr>
      <vt:lpstr>Waiting  to  happen</vt:lpstr>
      <vt:lpstr>Summary</vt:lpstr>
      <vt:lpstr>Summary…</vt:lpstr>
      <vt:lpstr>Summary..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Morrison</dc:creator>
  <cp:lastModifiedBy>phil</cp:lastModifiedBy>
  <cp:revision>111</cp:revision>
  <cp:lastPrinted>1601-01-01T00:00:00Z</cp:lastPrinted>
  <dcterms:created xsi:type="dcterms:W3CDTF">2006-11-06T18:41:16Z</dcterms:created>
  <dcterms:modified xsi:type="dcterms:W3CDTF">2012-04-24T21:25:20Z</dcterms:modified>
</cp:coreProperties>
</file>